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21" r:id="rId5"/>
    <p:sldId id="264" r:id="rId6"/>
    <p:sldId id="263" r:id="rId7"/>
    <p:sldId id="322" r:id="rId8"/>
    <p:sldId id="259" r:id="rId9"/>
    <p:sldId id="344" r:id="rId10"/>
    <p:sldId id="347" r:id="rId11"/>
    <p:sldId id="260" r:id="rId12"/>
    <p:sldId id="261" r:id="rId13"/>
    <p:sldId id="262" r:id="rId14"/>
    <p:sldId id="265" r:id="rId15"/>
    <p:sldId id="323" r:id="rId16"/>
    <p:sldId id="324" r:id="rId17"/>
    <p:sldId id="267" r:id="rId18"/>
    <p:sldId id="325" r:id="rId19"/>
    <p:sldId id="326" r:id="rId20"/>
    <p:sldId id="327" r:id="rId21"/>
    <p:sldId id="345" r:id="rId22"/>
    <p:sldId id="266" r:id="rId23"/>
    <p:sldId id="343" r:id="rId24"/>
    <p:sldId id="328" r:id="rId25"/>
    <p:sldId id="346" r:id="rId26"/>
    <p:sldId id="329" r:id="rId27"/>
    <p:sldId id="271" r:id="rId28"/>
    <p:sldId id="330" r:id="rId29"/>
    <p:sldId id="331" r:id="rId30"/>
    <p:sldId id="272" r:id="rId31"/>
    <p:sldId id="273" r:id="rId32"/>
    <p:sldId id="332" r:id="rId33"/>
    <p:sldId id="339" r:id="rId34"/>
    <p:sldId id="275" r:id="rId35"/>
    <p:sldId id="276" r:id="rId36"/>
    <p:sldId id="277" r:id="rId37"/>
    <p:sldId id="278" r:id="rId38"/>
    <p:sldId id="279" r:id="rId39"/>
    <p:sldId id="280" r:id="rId40"/>
    <p:sldId id="281" r:id="rId41"/>
    <p:sldId id="282" r:id="rId42"/>
    <p:sldId id="283" r:id="rId43"/>
    <p:sldId id="284" r:id="rId44"/>
    <p:sldId id="285" r:id="rId45"/>
    <p:sldId id="286" r:id="rId46"/>
    <p:sldId id="287" r:id="rId47"/>
    <p:sldId id="288" r:id="rId48"/>
    <p:sldId id="289" r:id="rId49"/>
    <p:sldId id="342" r:id="rId50"/>
    <p:sldId id="290" r:id="rId51"/>
    <p:sldId id="333" r:id="rId52"/>
    <p:sldId id="291" r:id="rId53"/>
    <p:sldId id="292" r:id="rId54"/>
    <p:sldId id="293" r:id="rId55"/>
    <p:sldId id="294" r:id="rId56"/>
    <p:sldId id="296" r:id="rId57"/>
    <p:sldId id="297" r:id="rId58"/>
    <p:sldId id="298" r:id="rId59"/>
    <p:sldId id="299" r:id="rId60"/>
    <p:sldId id="300" r:id="rId61"/>
    <p:sldId id="301" r:id="rId62"/>
    <p:sldId id="334" r:id="rId63"/>
    <p:sldId id="303" r:id="rId64"/>
    <p:sldId id="304" r:id="rId65"/>
    <p:sldId id="305" r:id="rId66"/>
    <p:sldId id="306" r:id="rId67"/>
    <p:sldId id="307" r:id="rId68"/>
    <p:sldId id="308" r:id="rId69"/>
    <p:sldId id="310" r:id="rId70"/>
    <p:sldId id="311" r:id="rId71"/>
    <p:sldId id="312" r:id="rId72"/>
    <p:sldId id="313" r:id="rId73"/>
    <p:sldId id="314" r:id="rId74"/>
    <p:sldId id="315" r:id="rId75"/>
    <p:sldId id="316" r:id="rId76"/>
    <p:sldId id="317" r:id="rId77"/>
    <p:sldId id="318" r:id="rId78"/>
    <p:sldId id="340" r:id="rId79"/>
    <p:sldId id="335" r:id="rId80"/>
    <p:sldId id="341" r:id="rId81"/>
    <p:sldId id="336" r:id="rId82"/>
    <p:sldId id="337" r:id="rId83"/>
    <p:sldId id="338" r:id="rId84"/>
    <p:sldId id="319" r:id="rId85"/>
  </p:sldIdLst>
  <p:sldSz cx="9144000" cy="6858000" type="screen4x3"/>
  <p:notesSz cx="9144000" cy="6858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6C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5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83361" y="491871"/>
            <a:ext cx="7577277" cy="670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58136" y="3919601"/>
            <a:ext cx="5427726" cy="986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888888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23417" y="219583"/>
            <a:ext cx="7897164" cy="1219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62940" y="2657983"/>
            <a:ext cx="7818119" cy="27425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e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3.jpeg"/><Relationship Id="rId7" Type="http://schemas.openxmlformats.org/officeDocument/2006/relationships/image" Target="../media/image24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01877" y="1934336"/>
            <a:ext cx="6388100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4000" dirty="0">
                <a:latin typeface="Times New Roman"/>
                <a:cs typeface="Times New Roman"/>
              </a:rPr>
              <a:t>Non-specific and specific</a:t>
            </a:r>
          </a:p>
          <a:p>
            <a:pPr algn="ctr">
              <a:lnSpc>
                <a:spcPct val="100000"/>
              </a:lnSpc>
            </a:pPr>
            <a:r>
              <a:rPr lang="en-US" sz="4000" dirty="0">
                <a:latin typeface="Times New Roman"/>
                <a:cs typeface="Times New Roman"/>
              </a:rPr>
              <a:t>protection of the organism</a:t>
            </a:r>
            <a:endParaRPr lang="sr-Cyrl-RS" sz="4000" spc="-1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sr-Cyrl-RS" sz="4000" spc="-1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\Dokumenti\NASTAVA\nesp imun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058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0" algn="ctr">
              <a:lnSpc>
                <a:spcPct val="100000"/>
              </a:lnSpc>
            </a:pPr>
            <a:r>
              <a:rPr lang="en-US" sz="4000" spc="5" dirty="0"/>
              <a:t>Non-specific and specific</a:t>
            </a:r>
            <a:br>
              <a:rPr lang="en-US" sz="4000" spc="5" dirty="0"/>
            </a:br>
            <a:r>
              <a:rPr lang="en-US" sz="4000" spc="5" dirty="0"/>
              <a:t>protection of the organism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929880" cy="3988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87960" indent="-342900">
              <a:lnSpc>
                <a:spcPct val="9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the organism's defense usually starts with non-specific protection mechanisms, which are followed by specific protection mechanisms</a:t>
            </a:r>
          </a:p>
          <a:p>
            <a:pPr marL="355600" marR="187960" indent="-342900">
              <a:lnSpc>
                <a:spcPct val="9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non-specific protective mechanisms </a:t>
            </a:r>
            <a:r>
              <a:rPr lang="en-US" sz="32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determine the type and nature </a:t>
            </a:r>
            <a:r>
              <a:rPr lang="en-US" sz="3200" spc="-10" dirty="0">
                <a:latin typeface="Times New Roman"/>
                <a:cs typeface="Times New Roman"/>
              </a:rPr>
              <a:t>of the specific immune response, while specific </a:t>
            </a:r>
            <a:r>
              <a:rPr lang="en-US" sz="32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direct and enhance </a:t>
            </a:r>
            <a:r>
              <a:rPr lang="en-US" sz="3200" spc="-10" dirty="0">
                <a:latin typeface="Times New Roman"/>
                <a:cs typeface="Times New Roman"/>
              </a:rPr>
              <a:t>non-specific protective mechanisms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11018"/>
          </a:xfrm>
          <a:prstGeom prst="rect">
            <a:avLst/>
          </a:prstGeom>
        </p:spPr>
        <p:txBody>
          <a:bodyPr vert="horz" wrap="square" lIns="0" tIns="292607" rIns="0" bIns="0" rtlCol="0">
            <a:spAutoFit/>
          </a:bodyPr>
          <a:lstStyle/>
          <a:p>
            <a:pPr marL="217170">
              <a:lnSpc>
                <a:spcPct val="100000"/>
              </a:lnSpc>
            </a:pPr>
            <a:r>
              <a:rPr lang="en-US" sz="4000" spc="5"/>
              <a:t>Non-specific protection of the body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831455" cy="2954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the first line </a:t>
            </a:r>
            <a:r>
              <a:rPr lang="en-US" sz="3200" dirty="0">
                <a:latin typeface="Times New Roman"/>
                <a:cs typeface="Times New Roman"/>
              </a:rPr>
              <a:t>of defense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active </a:t>
            </a:r>
            <a:r>
              <a:rPr lang="en-US" sz="3200" dirty="0">
                <a:latin typeface="Times New Roman"/>
                <a:cs typeface="Times New Roman"/>
              </a:rPr>
              <a:t>at the time of pathogen penetration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into the organism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it is not specific </a:t>
            </a:r>
            <a:r>
              <a:rPr lang="en-US" sz="3200" dirty="0">
                <a:latin typeface="Times New Roman"/>
                <a:cs typeface="Times New Roman"/>
              </a:rPr>
              <a:t>according to the causative agent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no </a:t>
            </a:r>
            <a:r>
              <a:rPr lang="en-US" sz="3200" dirty="0">
                <a:latin typeface="Times New Roman"/>
                <a:cs typeface="Times New Roman"/>
              </a:rPr>
              <a:t>immune memory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787907"/>
          </a:xfrm>
          <a:prstGeom prst="rect">
            <a:avLst/>
          </a:prstGeom>
        </p:spPr>
        <p:txBody>
          <a:bodyPr vert="horz" wrap="square" lIns="0" tIns="292607" rIns="0" bIns="0" rtlCol="0">
            <a:spAutoFit/>
          </a:bodyPr>
          <a:lstStyle/>
          <a:p>
            <a:pPr marL="217170">
              <a:lnSpc>
                <a:spcPct val="100000"/>
              </a:lnSpc>
            </a:pPr>
            <a:r>
              <a:rPr lang="en-US" sz="3200" spc="5" dirty="0"/>
              <a:t>Non-specific protection of the organism</a:t>
            </a:r>
            <a:endParaRPr sz="3200" dirty="0"/>
          </a:p>
        </p:txBody>
      </p:sp>
      <p:sp>
        <p:nvSpPr>
          <p:cNvPr id="3" name="object 3"/>
          <p:cNvSpPr txBox="1"/>
          <p:nvPr/>
        </p:nvSpPr>
        <p:spPr>
          <a:xfrm>
            <a:off x="623417" y="1143000"/>
            <a:ext cx="8139583" cy="4801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600" b="1" spc="-20" dirty="0">
                <a:solidFill>
                  <a:srgbClr val="E36C09"/>
                </a:solidFill>
                <a:latin typeface="Times New Roman"/>
                <a:cs typeface="Times New Roman"/>
              </a:rPr>
              <a:t>Non-inflammatory protection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600" spc="-20" dirty="0">
                <a:latin typeface="Times New Roman"/>
                <a:cs typeface="Times New Roman"/>
              </a:rPr>
              <a:t>intact skin and mucous membranes,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600" spc="-20" dirty="0">
                <a:latin typeface="Times New Roman"/>
                <a:cs typeface="Times New Roman"/>
              </a:rPr>
              <a:t>the movement of liquid and mucus in the respiratory, gastrointestinal and genitourinary systems mechanically cleans the surface of the mucous membrane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600" spc="-20" dirty="0">
                <a:latin typeface="Times New Roman"/>
                <a:cs typeface="Times New Roman"/>
              </a:rPr>
              <a:t>pH in the stomach, lysozyme in tears, saliva, mucus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600" spc="-20" dirty="0">
                <a:latin typeface="Times New Roman"/>
                <a:cs typeface="Times New Roman"/>
              </a:rPr>
              <a:t>normal bacterial flora of the skin and mucous membranes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600" b="1" spc="-20" dirty="0">
                <a:solidFill>
                  <a:srgbClr val="E36C09"/>
                </a:solidFill>
                <a:latin typeface="Times New Roman"/>
                <a:cs typeface="Times New Roman"/>
              </a:rPr>
              <a:t>Inflammatory protection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600" spc="-20" dirty="0">
                <a:latin typeface="Times New Roman"/>
                <a:cs typeface="Times New Roman"/>
              </a:rPr>
              <a:t>circulating effector cells,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600" spc="-20" dirty="0">
                <a:latin typeface="Times New Roman"/>
                <a:cs typeface="Times New Roman"/>
              </a:rPr>
              <a:t>circulating effector proteins,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600" spc="-20" dirty="0">
                <a:latin typeface="Times New Roman"/>
                <a:cs typeface="Times New Roman"/>
              </a:rPr>
              <a:t>cytokines,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600" spc="-20" dirty="0">
                <a:latin typeface="Times New Roman"/>
                <a:cs typeface="Times New Roman"/>
              </a:rPr>
              <a:t>inflammatory reaction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58419">
              <a:lnSpc>
                <a:spcPct val="100000"/>
              </a:lnSpc>
            </a:pPr>
            <a:r>
              <a:rPr lang="en-US" spc="-20"/>
              <a:t>Circulating effector cells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729855" cy="1969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neutrophil leukocytes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5" dirty="0">
                <a:latin typeface="Times New Roman"/>
                <a:cs typeface="Times New Roman"/>
              </a:rPr>
              <a:t>mononuclear phagocytic cells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(monocytes and macrophages)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natural killer cells</a:t>
            </a:r>
            <a:r>
              <a:rPr lang="sr-Latn-R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lang="sr-Latn-RS" sz="3200" b="1" spc="-5" dirty="0">
                <a:latin typeface="Times New Roman"/>
                <a:cs typeface="Times New Roman"/>
              </a:rPr>
              <a:t>(</a:t>
            </a:r>
            <a:r>
              <a:rPr lang="en-US" sz="3200" spc="-5" dirty="0">
                <a:latin typeface="Times New Roman"/>
                <a:cs typeface="Times New Roman"/>
              </a:rPr>
              <a:t>NK)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07777"/>
          </a:xfrm>
        </p:spPr>
        <p:txBody>
          <a:bodyPr/>
          <a:lstStyle/>
          <a:p>
            <a:pPr eaLnBrk="1" hangingPunct="1"/>
            <a:r>
              <a:rPr lang="en-US" sz="2000" b="1"/>
              <a:t>Cells of nonspecific immunity</a:t>
            </a:r>
            <a:endParaRPr lang="en-US" sz="2000" b="1" dirty="0"/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1676400" y="3733800"/>
            <a:ext cx="15311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b="1" dirty="0"/>
              <a:t>1 . Monocytes</a:t>
            </a:r>
            <a:endParaRPr lang="en-US" b="1" dirty="0"/>
          </a:p>
        </p:txBody>
      </p:sp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5181600" y="3733800"/>
            <a:ext cx="2381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b="1" dirty="0"/>
              <a:t>2. </a:t>
            </a:r>
            <a:r>
              <a:rPr lang="en-US" b="1" dirty="0"/>
              <a:t>Polymorphonuclears</a:t>
            </a:r>
          </a:p>
        </p:txBody>
      </p:sp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1279525" y="798513"/>
            <a:ext cx="1277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Phagocytes</a:t>
            </a:r>
            <a:endParaRPr lang="en-US" dirty="0"/>
          </a:p>
        </p:txBody>
      </p:sp>
      <p:sp>
        <p:nvSpPr>
          <p:cNvPr id="9222" name="Text Box 11"/>
          <p:cNvSpPr txBox="1">
            <a:spLocks noChangeArrowheads="1"/>
          </p:cNvSpPr>
          <p:nvPr/>
        </p:nvSpPr>
        <p:spPr bwMode="auto">
          <a:xfrm>
            <a:off x="381000" y="4191000"/>
            <a:ext cx="4191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Macrophages:</a:t>
            </a:r>
          </a:p>
          <a:p>
            <a:r>
              <a:rPr lang="en-US" b="1" dirty="0"/>
              <a:t>In secondary organs</a:t>
            </a:r>
          </a:p>
          <a:p>
            <a:r>
              <a:rPr lang="en-US" b="1" dirty="0"/>
              <a:t>Kupffer cells, liver, kidneys</a:t>
            </a:r>
          </a:p>
          <a:p>
            <a:endParaRPr lang="en-US" b="1" dirty="0"/>
          </a:p>
          <a:p>
            <a:r>
              <a:rPr lang="en-US" b="1" dirty="0"/>
              <a:t>Phagocytosis:</a:t>
            </a:r>
          </a:p>
          <a:p>
            <a:r>
              <a:rPr lang="en-US" b="1" dirty="0"/>
              <a:t>Several stages: 4 stages (8 stages)</a:t>
            </a:r>
          </a:p>
          <a:p>
            <a:r>
              <a:rPr lang="en-US" b="1" dirty="0"/>
              <a:t>Direct, indirect phagocytosis</a:t>
            </a:r>
          </a:p>
          <a:p>
            <a:r>
              <a:rPr lang="en-US" b="1" dirty="0"/>
              <a:t>Facilitated phagocytosis (opsonization</a:t>
            </a:r>
            <a:r>
              <a:rPr lang="sr-Cyrl-CS" b="1" dirty="0"/>
              <a:t>)</a:t>
            </a:r>
            <a:endParaRPr lang="en-US" b="1" dirty="0"/>
          </a:p>
        </p:txBody>
      </p:sp>
      <p:sp>
        <p:nvSpPr>
          <p:cNvPr id="9223" name="Text Box 12"/>
          <p:cNvSpPr txBox="1">
            <a:spLocks noChangeArrowheads="1"/>
          </p:cNvSpPr>
          <p:nvPr/>
        </p:nvSpPr>
        <p:spPr bwMode="auto">
          <a:xfrm>
            <a:off x="5851525" y="4837113"/>
            <a:ext cx="11624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b="1" dirty="0"/>
              <a:t>3. NK cells</a:t>
            </a:r>
            <a:endParaRPr lang="en-US" b="1" dirty="0"/>
          </a:p>
        </p:txBody>
      </p:sp>
      <p:pic>
        <p:nvPicPr>
          <p:cNvPr id="922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0600" y="1676400"/>
            <a:ext cx="2257425" cy="1504950"/>
          </a:xfrm>
        </p:spPr>
      </p:pic>
      <p:pic>
        <p:nvPicPr>
          <p:cNvPr id="92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371600"/>
            <a:ext cx="4114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23417" y="219583"/>
            <a:ext cx="7897164" cy="677108"/>
          </a:xfrm>
        </p:spPr>
        <p:txBody>
          <a:bodyPr/>
          <a:lstStyle/>
          <a:p>
            <a:pPr eaLnBrk="1" hangingPunct="1"/>
            <a:r>
              <a:rPr lang="en-US"/>
              <a:t>Neutrophil ultrastructure</a:t>
            </a:r>
            <a:endParaRPr lang="en-US" dirty="0"/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371600" y="1560513"/>
            <a:ext cx="7543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Azurophilic primary granules:</a:t>
            </a:r>
          </a:p>
          <a:p>
            <a:endParaRPr lang="en-US" b="1" dirty="0"/>
          </a:p>
          <a:p>
            <a:r>
              <a:rPr lang="en-US" b="1" dirty="0"/>
              <a:t>Lysosomes, myeloperoxidase, elastase, cathepsin D, acid hydrolases</a:t>
            </a:r>
          </a:p>
          <a:p>
            <a:endParaRPr lang="en-US" b="1" dirty="0"/>
          </a:p>
          <a:p>
            <a:r>
              <a:rPr lang="en-US" b="1" dirty="0"/>
              <a:t>Specific granules:</a:t>
            </a:r>
          </a:p>
          <a:p>
            <a:r>
              <a:rPr lang="en-US" b="1" dirty="0"/>
              <a:t>Lysosomes, cytochrome B, basic phosphatases, lactoferrin, vit. B binding protein</a:t>
            </a:r>
            <a:endParaRPr lang="en-US" dirty="0">
              <a:solidFill>
                <a:srgbClr val="A50021"/>
              </a:solidFill>
            </a:endParaRPr>
          </a:p>
          <a:p>
            <a:endParaRPr lang="en-US" dirty="0">
              <a:solidFill>
                <a:srgbClr val="A50021"/>
              </a:solidFill>
            </a:endParaRPr>
          </a:p>
          <a:p>
            <a:endParaRPr lang="en-US" dirty="0">
              <a:solidFill>
                <a:srgbClr val="A50021"/>
              </a:solidFill>
            </a:endParaRPr>
          </a:p>
          <a:p>
            <a:endParaRPr lang="en-US" dirty="0">
              <a:solidFill>
                <a:srgbClr val="A50021"/>
              </a:solidFill>
            </a:endParaRP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038600"/>
            <a:ext cx="3276600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39743"/>
          </a:xfrm>
          <a:prstGeom prst="rect">
            <a:avLst/>
          </a:prstGeom>
        </p:spPr>
        <p:txBody>
          <a:bodyPr vert="horz" wrap="square" lIns="0" tIns="260095" rIns="0" bIns="0" rtlCol="0">
            <a:spAutoFit/>
          </a:bodyPr>
          <a:lstStyle/>
          <a:p>
            <a:pPr marL="328295">
              <a:lnSpc>
                <a:spcPct val="100000"/>
              </a:lnSpc>
            </a:pPr>
            <a:r>
              <a:rPr lang="en-US"/>
              <a:t>Elimination of pathogenic agent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820659" cy="4048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390525" indent="-342900">
              <a:lnSpc>
                <a:spcPct val="9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15" dirty="0">
                <a:solidFill>
                  <a:srgbClr val="E36C09"/>
                </a:solidFill>
                <a:latin typeface="Times New Roman"/>
                <a:cs typeface="Times New Roman"/>
              </a:rPr>
              <a:t>Oxygen-dependent elimination mechanisms </a:t>
            </a:r>
            <a:r>
              <a:rPr lang="en-US" sz="3200" spc="-15" dirty="0">
                <a:latin typeface="Times New Roman"/>
                <a:cs typeface="Times New Roman"/>
              </a:rPr>
              <a:t>(aerobic conditions), superoxide anion, hydrogen peroxide, hydroxy radical,...</a:t>
            </a:r>
          </a:p>
          <a:p>
            <a:pPr marL="355600" marR="390525" indent="-342900">
              <a:lnSpc>
                <a:spcPct val="9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15" dirty="0">
                <a:solidFill>
                  <a:srgbClr val="E36C09"/>
                </a:solidFill>
                <a:latin typeface="Times New Roman"/>
                <a:cs typeface="Times New Roman"/>
              </a:rPr>
              <a:t>Oxygen-independent elimination mechanisms </a:t>
            </a:r>
            <a:r>
              <a:rPr lang="en-US" sz="3200" spc="-15" dirty="0">
                <a:latin typeface="Times New Roman"/>
                <a:cs typeface="Times New Roman"/>
              </a:rPr>
              <a:t>(anaerobic conditions), due to the action of lysozymes, lactoferrin, low pH values, cationic proteins, hydrolytic and proteolytic enzymes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307777"/>
          </a:xfrm>
        </p:spPr>
        <p:txBody>
          <a:bodyPr/>
          <a:lstStyle/>
          <a:p>
            <a:pPr eaLnBrk="1" hangingPunct="1"/>
            <a:r>
              <a:rPr lang="sr-Latn-CS" sz="2000" b="1" dirty="0">
                <a:latin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</a:rPr>
              <a:t>Functions of cells of the immune system</a:t>
            </a:r>
            <a:endParaRPr lang="en-US" sz="2000" b="1" dirty="0">
              <a:latin typeface="YUSlateM" pitchFamily="2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534400" cy="393954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2000" b="1" dirty="0">
                <a:latin typeface="Times New Roman" pitchFamily="18" charset="0"/>
              </a:rPr>
              <a:t>Polymorphonuclear leukocytes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latin typeface="Times New Roman" pitchFamily="18" charset="0"/>
              </a:rPr>
              <a:t>Diapedesis, chemotaxis, adherence, phagocytosis, cytotoxicity, release of antimicrobial enzymes, proteases, hydrolases, arachidonic acid, acidic metabolites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2000" b="1" dirty="0">
                <a:latin typeface="Times New Roman" pitchFamily="18" charset="0"/>
              </a:rPr>
              <a:t>Monocytes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latin typeface="Times New Roman" pitchFamily="18" charset="0"/>
              </a:rPr>
              <a:t>Phagocytosis, pinocytosis, cytotoxicity, antigen presentation, regulation of lymphocyte function, release of interleukins, cytokines, complement system, lysozyme,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2000" b="1" dirty="0">
                <a:latin typeface="Times New Roman" pitchFamily="18" charset="0"/>
              </a:rPr>
              <a:t>The complement system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latin typeface="Times New Roman" pitchFamily="18" charset="0"/>
              </a:rPr>
              <a:t>Immune adherence, increase in capillary permeability, chemotaxis, membrane damage, B cell transformation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2000" b="1" dirty="0">
                <a:latin typeface="Times New Roman" pitchFamily="18" charset="0"/>
              </a:rPr>
              <a:t>Antibodies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latin typeface="Times New Roman" pitchFamily="18" charset="0"/>
              </a:rPr>
              <a:t>5 classes IgA, IgD, IgE, igG, Ig M, - antigen antibody reaction, agglutination, precipitation, opsonization, cytotoxicity, complement activation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2000" b="1" dirty="0">
                <a:latin typeface="Times New Roman" pitchFamily="18" charset="0"/>
              </a:rPr>
              <a:t>Cytokines: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latin typeface="Times New Roman" pitchFamily="18" charset="0"/>
              </a:rPr>
              <a:t>Soluble products of cells act through receptors, autocrine, endocrine, paracrine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23417" y="219583"/>
            <a:ext cx="7897164" cy="677108"/>
          </a:xfrm>
        </p:spPr>
        <p:txBody>
          <a:bodyPr/>
          <a:lstStyle/>
          <a:p>
            <a:r>
              <a:rPr lang="sr-Latn-RS" dirty="0"/>
              <a:t>P</a:t>
            </a:r>
            <a:r>
              <a:rPr lang="en-US" dirty="0" err="1"/>
              <a:t>hagocytosis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877985"/>
          </a:xfrm>
        </p:spPr>
        <p:txBody>
          <a:bodyPr/>
          <a:lstStyle/>
          <a:p>
            <a:r>
              <a:rPr lang="en-US" dirty="0"/>
              <a:t>Chemotaxis</a:t>
            </a:r>
          </a:p>
          <a:p>
            <a:r>
              <a:rPr lang="en-US" dirty="0"/>
              <a:t>Adherence</a:t>
            </a:r>
          </a:p>
          <a:p>
            <a:r>
              <a:rPr lang="en-US" dirty="0"/>
              <a:t>Membrane joining</a:t>
            </a:r>
          </a:p>
          <a:p>
            <a:r>
              <a:rPr lang="en-US" dirty="0"/>
              <a:t>Phagosome initiation</a:t>
            </a:r>
          </a:p>
          <a:p>
            <a:r>
              <a:rPr lang="en-US" dirty="0"/>
              <a:t>Phagosome formation</a:t>
            </a:r>
          </a:p>
          <a:p>
            <a:r>
              <a:rPr lang="en-US" dirty="0"/>
              <a:t>Granule fusion</a:t>
            </a:r>
          </a:p>
          <a:p>
            <a:r>
              <a:rPr lang="en-US" dirty="0"/>
              <a:t>Killing and digestion</a:t>
            </a:r>
          </a:p>
          <a:p>
            <a:r>
              <a:rPr lang="en-US" dirty="0"/>
              <a:t>Release of products from the cell</a:t>
            </a:r>
            <a:endParaRPr lang="sr-Cyrl-C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2188845">
              <a:lnSpc>
                <a:spcPct val="100000"/>
              </a:lnSpc>
            </a:pPr>
            <a:r>
              <a:rPr lang="en-US" dirty="0"/>
              <a:t>Learning objectives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952740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28575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To briefly remind students of the mechanisms of non-specific and specific protection of the organism</a:t>
            </a:r>
          </a:p>
          <a:p>
            <a:pPr marL="355600" marR="28575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For students to learn the most important disorders of non-specific protection (disorders of phagocyte function and the complement system)</a:t>
            </a:r>
          </a:p>
          <a:p>
            <a:pPr marL="355600" marR="28575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For students to learn the most important disorders</a:t>
            </a:r>
          </a:p>
          <a:p>
            <a:pPr marL="355600" marR="28575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specific protection (V and T lymphocytes)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23417" y="219583"/>
            <a:ext cx="7897164" cy="677108"/>
          </a:xfrm>
        </p:spPr>
        <p:txBody>
          <a:bodyPr/>
          <a:lstStyle/>
          <a:p>
            <a:pPr eaLnBrk="1" hangingPunct="1"/>
            <a:r>
              <a:rPr lang="sr-Latn-CS" dirty="0"/>
              <a:t> Phagocytosis</a:t>
            </a:r>
            <a:endParaRPr lang="en-US" dirty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1066800"/>
            <a:ext cx="7162800" cy="51816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23417" y="219583"/>
            <a:ext cx="7897164" cy="677108"/>
          </a:xfrm>
        </p:spPr>
        <p:txBody>
          <a:bodyPr/>
          <a:lstStyle/>
          <a:p>
            <a:pPr eaLnBrk="1" hangingPunct="1"/>
            <a:r>
              <a:rPr lang="sr-Latn-RS" dirty="0"/>
              <a:t>P</a:t>
            </a:r>
            <a:r>
              <a:rPr lang="en-US" dirty="0" err="1"/>
              <a:t>hagocytosis</a:t>
            </a:r>
            <a:r>
              <a:rPr lang="en-US" dirty="0"/>
              <a:t> </a:t>
            </a:r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5000" y="1600200"/>
            <a:ext cx="5105400" cy="46482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2564130">
              <a:lnSpc>
                <a:spcPct val="100000"/>
              </a:lnSpc>
            </a:pPr>
            <a:r>
              <a:rPr lang="sr-Latn-RS" dirty="0"/>
              <a:t>P</a:t>
            </a:r>
            <a:r>
              <a:rPr lang="en-US" dirty="0" err="1"/>
              <a:t>hagocytosis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231140" y="1590802"/>
            <a:ext cx="3858895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2800" spc="-5" dirty="0">
                <a:latin typeface="Times New Roman"/>
                <a:cs typeface="Times New Roman"/>
              </a:rPr>
              <a:t>Phases of phagocytosis</a:t>
            </a:r>
          </a:p>
          <a:p>
            <a:pPr marL="12700">
              <a:lnSpc>
                <a:spcPct val="100000"/>
              </a:lnSpc>
            </a:pPr>
            <a:r>
              <a:rPr lang="en-US" sz="2800" spc="-5" dirty="0">
                <a:latin typeface="Times New Roman"/>
                <a:cs typeface="Times New Roman"/>
              </a:rPr>
              <a:t>recognition </a:t>
            </a:r>
            <a:r>
              <a:rPr lang="en-US" sz="28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phase</a:t>
            </a:r>
          </a:p>
          <a:p>
            <a:pPr marL="12700">
              <a:lnSpc>
                <a:spcPct val="100000"/>
              </a:lnSpc>
            </a:pPr>
            <a:r>
              <a:rPr lang="en-US" sz="28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direct</a:t>
            </a:r>
            <a:r>
              <a:rPr lang="en-US" sz="2800" spc="-5" dirty="0">
                <a:latin typeface="Times New Roman"/>
                <a:cs typeface="Times New Roman"/>
              </a:rPr>
              <a:t> recognition</a:t>
            </a:r>
          </a:p>
          <a:p>
            <a:pPr marL="12700">
              <a:lnSpc>
                <a:spcPct val="100000"/>
              </a:lnSpc>
            </a:pPr>
            <a:r>
              <a:rPr lang="en-US" sz="2800" spc="-5" dirty="0">
                <a:latin typeface="Times New Roman"/>
                <a:cs typeface="Times New Roman"/>
              </a:rPr>
              <a:t>indirect recognition</a:t>
            </a:r>
          </a:p>
          <a:p>
            <a:pPr marL="12700">
              <a:lnSpc>
                <a:spcPct val="100000"/>
              </a:lnSpc>
            </a:pPr>
            <a:r>
              <a:rPr lang="en-US" sz="28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entrainment phase</a:t>
            </a:r>
          </a:p>
          <a:p>
            <a:pPr marL="12700">
              <a:lnSpc>
                <a:spcPct val="100000"/>
              </a:lnSpc>
            </a:pPr>
            <a:r>
              <a:rPr lang="en-US" sz="2800" spc="-5" dirty="0">
                <a:latin typeface="Times New Roman"/>
                <a:cs typeface="Times New Roman"/>
              </a:rPr>
              <a:t>("englobing")</a:t>
            </a:r>
          </a:p>
          <a:p>
            <a:pPr marL="12700">
              <a:lnSpc>
                <a:spcPct val="100000"/>
              </a:lnSpc>
            </a:pPr>
            <a:r>
              <a:rPr lang="en-US" sz="28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phase of intracellular elimination</a:t>
            </a:r>
            <a:r>
              <a:rPr lang="en-US" sz="2800" spc="-5" dirty="0">
                <a:latin typeface="Times New Roman"/>
                <a:cs typeface="Times New Roman"/>
              </a:rPr>
              <a:t> of the pathogenic agent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269104" y="1983104"/>
            <a:ext cx="4662170" cy="41224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15553"/>
          </a:xfrm>
        </p:spPr>
        <p:txBody>
          <a:bodyPr/>
          <a:lstStyle/>
          <a:p>
            <a:pPr eaLnBrk="1" hangingPunct="1"/>
            <a:r>
              <a:rPr lang="sl-SI" sz="4000" dirty="0"/>
              <a:t>Phases of phagocytosis</a:t>
            </a:r>
            <a:endParaRPr lang="en-US" sz="4000" dirty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143000"/>
            <a:ext cx="8686800" cy="54864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title"/>
          </p:nvPr>
        </p:nvSpPr>
        <p:spPr>
          <a:xfrm>
            <a:off x="623417" y="219583"/>
            <a:ext cx="7897164" cy="1354217"/>
          </a:xfrm>
        </p:spPr>
        <p:txBody>
          <a:bodyPr/>
          <a:lstStyle/>
          <a:p>
            <a:pPr eaLnBrk="1" hangingPunct="1"/>
            <a:r>
              <a:rPr lang="sr-Latn-CS" dirty="0"/>
              <a:t>Opsonization accelerated phagocytosis</a:t>
            </a:r>
            <a:endParaRPr lang="en-US" dirty="0"/>
          </a:p>
        </p:txBody>
      </p:sp>
      <p:pic>
        <p:nvPicPr>
          <p:cNvPr id="14339" name="Picture 4" descr="opsonizacija skracen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2667000"/>
            <a:ext cx="8686800" cy="2971800"/>
          </a:xfr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68313" y="333375"/>
            <a:ext cx="8135937" cy="719138"/>
          </a:xfrm>
          <a:prstGeom prst="rect">
            <a:avLst/>
          </a:prstGeom>
          <a:solidFill>
            <a:srgbClr val="F4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graphicFrame>
        <p:nvGraphicFramePr>
          <p:cNvPr id="39526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051271"/>
              </p:ext>
            </p:extLst>
          </p:nvPr>
        </p:nvGraphicFramePr>
        <p:xfrm>
          <a:off x="468313" y="333375"/>
          <a:ext cx="8135937" cy="5976939"/>
        </p:xfrm>
        <a:graphic>
          <a:graphicData uri="http://schemas.openxmlformats.org/drawingml/2006/table">
            <a:tbl>
              <a:tblPr/>
              <a:tblGrid>
                <a:gridCol w="4391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3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sr-Latn-C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Phagocyte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sr-Latn-R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</a:t>
                      </a:r>
                      <a:r>
                        <a:rPr kumimoji="0" 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psonins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sr-Latn-C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Bonding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6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36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C3b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8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68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 + C3b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++++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1476375" y="1125538"/>
            <a:ext cx="1655763" cy="1150937"/>
            <a:chOff x="1338" y="935"/>
            <a:chExt cx="1633" cy="1110"/>
          </a:xfrm>
        </p:grpSpPr>
        <p:sp>
          <p:nvSpPr>
            <p:cNvPr id="26721" name="Freeform 30"/>
            <p:cNvSpPr>
              <a:spLocks/>
            </p:cNvSpPr>
            <p:nvPr/>
          </p:nvSpPr>
          <p:spPr bwMode="auto">
            <a:xfrm>
              <a:off x="1338" y="935"/>
              <a:ext cx="1633" cy="1110"/>
            </a:xfrm>
            <a:custGeom>
              <a:avLst/>
              <a:gdLst>
                <a:gd name="T0" fmla="*/ 475 w 1588"/>
                <a:gd name="T1" fmla="*/ 150 h 1064"/>
                <a:gd name="T2" fmla="*/ 281 w 1588"/>
                <a:gd name="T3" fmla="*/ 160 h 1064"/>
                <a:gd name="T4" fmla="*/ 208 w 1588"/>
                <a:gd name="T5" fmla="*/ 179 h 1064"/>
                <a:gd name="T6" fmla="*/ 171 w 1588"/>
                <a:gd name="T7" fmla="*/ 188 h 1064"/>
                <a:gd name="T8" fmla="*/ 143 w 1588"/>
                <a:gd name="T9" fmla="*/ 209 h 1064"/>
                <a:gd name="T10" fmla="*/ 115 w 1588"/>
                <a:gd name="T11" fmla="*/ 219 h 1064"/>
                <a:gd name="T12" fmla="*/ 61 w 1588"/>
                <a:gd name="T13" fmla="*/ 268 h 1064"/>
                <a:gd name="T14" fmla="*/ 42 w 1588"/>
                <a:gd name="T15" fmla="*/ 297 h 1064"/>
                <a:gd name="T16" fmla="*/ 115 w 1588"/>
                <a:gd name="T17" fmla="*/ 357 h 1064"/>
                <a:gd name="T18" fmla="*/ 124 w 1588"/>
                <a:gd name="T19" fmla="*/ 385 h 1064"/>
                <a:gd name="T20" fmla="*/ 143 w 1588"/>
                <a:gd name="T21" fmla="*/ 416 h 1064"/>
                <a:gd name="T22" fmla="*/ 79 w 1588"/>
                <a:gd name="T23" fmla="*/ 464 h 1064"/>
                <a:gd name="T24" fmla="*/ 42 w 1588"/>
                <a:gd name="T25" fmla="*/ 524 h 1064"/>
                <a:gd name="T26" fmla="*/ 24 w 1588"/>
                <a:gd name="T27" fmla="*/ 554 h 1064"/>
                <a:gd name="T28" fmla="*/ 161 w 1588"/>
                <a:gd name="T29" fmla="*/ 623 h 1064"/>
                <a:gd name="T30" fmla="*/ 152 w 1588"/>
                <a:gd name="T31" fmla="*/ 691 h 1064"/>
                <a:gd name="T32" fmla="*/ 69 w 1588"/>
                <a:gd name="T33" fmla="*/ 751 h 1064"/>
                <a:gd name="T34" fmla="*/ 50 w 1588"/>
                <a:gd name="T35" fmla="*/ 917 h 1064"/>
                <a:gd name="T36" fmla="*/ 134 w 1588"/>
                <a:gd name="T37" fmla="*/ 966 h 1064"/>
                <a:gd name="T38" fmla="*/ 208 w 1588"/>
                <a:gd name="T39" fmla="*/ 986 h 1064"/>
                <a:gd name="T40" fmla="*/ 475 w 1588"/>
                <a:gd name="T41" fmla="*/ 997 h 1064"/>
                <a:gd name="T42" fmla="*/ 713 w 1588"/>
                <a:gd name="T43" fmla="*/ 1085 h 1064"/>
                <a:gd name="T44" fmla="*/ 833 w 1588"/>
                <a:gd name="T45" fmla="*/ 1124 h 1064"/>
                <a:gd name="T46" fmla="*/ 1017 w 1588"/>
                <a:gd name="T47" fmla="*/ 1134 h 1064"/>
                <a:gd name="T48" fmla="*/ 1343 w 1588"/>
                <a:gd name="T49" fmla="*/ 1111 h 1064"/>
                <a:gd name="T50" fmla="*/ 1423 w 1588"/>
                <a:gd name="T51" fmla="*/ 1008 h 1064"/>
                <a:gd name="T52" fmla="*/ 1224 w 1588"/>
                <a:gd name="T53" fmla="*/ 947 h 1064"/>
                <a:gd name="T54" fmla="*/ 1183 w 1588"/>
                <a:gd name="T55" fmla="*/ 849 h 1064"/>
                <a:gd name="T56" fmla="*/ 1343 w 1588"/>
                <a:gd name="T57" fmla="*/ 730 h 1064"/>
                <a:gd name="T58" fmla="*/ 1266 w 1588"/>
                <a:gd name="T59" fmla="*/ 611 h 1064"/>
                <a:gd name="T60" fmla="*/ 1444 w 1588"/>
                <a:gd name="T61" fmla="*/ 494 h 1064"/>
                <a:gd name="T62" fmla="*/ 1550 w 1588"/>
                <a:gd name="T63" fmla="*/ 445 h 1064"/>
                <a:gd name="T64" fmla="*/ 1679 w 1588"/>
                <a:gd name="T65" fmla="*/ 317 h 1064"/>
                <a:gd name="T66" fmla="*/ 1560 w 1588"/>
                <a:gd name="T67" fmla="*/ 228 h 1064"/>
                <a:gd name="T68" fmla="*/ 1367 w 1588"/>
                <a:gd name="T69" fmla="*/ 278 h 1064"/>
                <a:gd name="T70" fmla="*/ 1266 w 1588"/>
                <a:gd name="T71" fmla="*/ 219 h 1064"/>
                <a:gd name="T72" fmla="*/ 1127 w 1588"/>
                <a:gd name="T73" fmla="*/ 22 h 1064"/>
                <a:gd name="T74" fmla="*/ 1072 w 1588"/>
                <a:gd name="T75" fmla="*/ 31 h 1064"/>
                <a:gd name="T76" fmla="*/ 1044 w 1588"/>
                <a:gd name="T77" fmla="*/ 42 h 1064"/>
                <a:gd name="T78" fmla="*/ 1017 w 1588"/>
                <a:gd name="T79" fmla="*/ 62 h 1064"/>
                <a:gd name="T80" fmla="*/ 961 w 1588"/>
                <a:gd name="T81" fmla="*/ 80 h 1064"/>
                <a:gd name="T82" fmla="*/ 695 w 1588"/>
                <a:gd name="T83" fmla="*/ 169 h 1064"/>
                <a:gd name="T84" fmla="*/ 566 w 1588"/>
                <a:gd name="T85" fmla="*/ 160 h 1064"/>
                <a:gd name="T86" fmla="*/ 538 w 1588"/>
                <a:gd name="T87" fmla="*/ 150 h 1064"/>
                <a:gd name="T88" fmla="*/ 475 w 1588"/>
                <a:gd name="T89" fmla="*/ 150 h 106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88"/>
                <a:gd name="T136" fmla="*/ 0 h 1064"/>
                <a:gd name="T137" fmla="*/ 1588 w 1588"/>
                <a:gd name="T138" fmla="*/ 1064 h 106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88" h="1064">
                  <a:moveTo>
                    <a:pt x="449" y="138"/>
                  </a:moveTo>
                  <a:cubicBezTo>
                    <a:pt x="391" y="99"/>
                    <a:pt x="326" y="129"/>
                    <a:pt x="265" y="147"/>
                  </a:cubicBezTo>
                  <a:cubicBezTo>
                    <a:pt x="242" y="153"/>
                    <a:pt x="219" y="159"/>
                    <a:pt x="196" y="165"/>
                  </a:cubicBezTo>
                  <a:cubicBezTo>
                    <a:pt x="184" y="168"/>
                    <a:pt x="161" y="173"/>
                    <a:pt x="161" y="173"/>
                  </a:cubicBezTo>
                  <a:cubicBezTo>
                    <a:pt x="153" y="179"/>
                    <a:pt x="145" y="187"/>
                    <a:pt x="135" y="192"/>
                  </a:cubicBezTo>
                  <a:cubicBezTo>
                    <a:pt x="127" y="196"/>
                    <a:pt x="117" y="195"/>
                    <a:pt x="109" y="201"/>
                  </a:cubicBezTo>
                  <a:cubicBezTo>
                    <a:pt x="90" y="215"/>
                    <a:pt x="76" y="233"/>
                    <a:pt x="57" y="246"/>
                  </a:cubicBezTo>
                  <a:cubicBezTo>
                    <a:pt x="52" y="255"/>
                    <a:pt x="40" y="262"/>
                    <a:pt x="40" y="273"/>
                  </a:cubicBezTo>
                  <a:cubicBezTo>
                    <a:pt x="40" y="305"/>
                    <a:pt x="88" y="320"/>
                    <a:pt x="109" y="328"/>
                  </a:cubicBezTo>
                  <a:cubicBezTo>
                    <a:pt x="111" y="336"/>
                    <a:pt x="114" y="346"/>
                    <a:pt x="118" y="354"/>
                  </a:cubicBezTo>
                  <a:cubicBezTo>
                    <a:pt x="123" y="364"/>
                    <a:pt x="137" y="372"/>
                    <a:pt x="135" y="382"/>
                  </a:cubicBezTo>
                  <a:cubicBezTo>
                    <a:pt x="133" y="400"/>
                    <a:pt x="86" y="421"/>
                    <a:pt x="75" y="427"/>
                  </a:cubicBezTo>
                  <a:cubicBezTo>
                    <a:pt x="63" y="445"/>
                    <a:pt x="52" y="463"/>
                    <a:pt x="40" y="481"/>
                  </a:cubicBezTo>
                  <a:cubicBezTo>
                    <a:pt x="34" y="490"/>
                    <a:pt x="22" y="509"/>
                    <a:pt x="22" y="509"/>
                  </a:cubicBezTo>
                  <a:cubicBezTo>
                    <a:pt x="54" y="557"/>
                    <a:pt x="99" y="562"/>
                    <a:pt x="153" y="572"/>
                  </a:cubicBezTo>
                  <a:cubicBezTo>
                    <a:pt x="150" y="593"/>
                    <a:pt x="152" y="616"/>
                    <a:pt x="144" y="635"/>
                  </a:cubicBezTo>
                  <a:cubicBezTo>
                    <a:pt x="138" y="648"/>
                    <a:pt x="80" y="684"/>
                    <a:pt x="65" y="690"/>
                  </a:cubicBezTo>
                  <a:cubicBezTo>
                    <a:pt x="22" y="735"/>
                    <a:pt x="0" y="784"/>
                    <a:pt x="48" y="843"/>
                  </a:cubicBezTo>
                  <a:cubicBezTo>
                    <a:pt x="78" y="879"/>
                    <a:pt x="77" y="871"/>
                    <a:pt x="126" y="888"/>
                  </a:cubicBezTo>
                  <a:cubicBezTo>
                    <a:pt x="149" y="895"/>
                    <a:pt x="196" y="906"/>
                    <a:pt x="196" y="906"/>
                  </a:cubicBezTo>
                  <a:cubicBezTo>
                    <a:pt x="284" y="897"/>
                    <a:pt x="362" y="904"/>
                    <a:pt x="449" y="916"/>
                  </a:cubicBezTo>
                  <a:cubicBezTo>
                    <a:pt x="521" y="955"/>
                    <a:pt x="596" y="970"/>
                    <a:pt x="674" y="997"/>
                  </a:cubicBezTo>
                  <a:cubicBezTo>
                    <a:pt x="706" y="1008"/>
                    <a:pt x="752" y="1030"/>
                    <a:pt x="788" y="1032"/>
                  </a:cubicBezTo>
                  <a:cubicBezTo>
                    <a:pt x="846" y="1037"/>
                    <a:pt x="904" y="1039"/>
                    <a:pt x="962" y="1042"/>
                  </a:cubicBezTo>
                  <a:cubicBezTo>
                    <a:pt x="1085" y="1033"/>
                    <a:pt x="1154" y="1064"/>
                    <a:pt x="1270" y="1021"/>
                  </a:cubicBezTo>
                  <a:cubicBezTo>
                    <a:pt x="1311" y="960"/>
                    <a:pt x="1332" y="975"/>
                    <a:pt x="1346" y="926"/>
                  </a:cubicBezTo>
                  <a:cubicBezTo>
                    <a:pt x="1295" y="872"/>
                    <a:pt x="1234" y="876"/>
                    <a:pt x="1157" y="870"/>
                  </a:cubicBezTo>
                  <a:cubicBezTo>
                    <a:pt x="1097" y="829"/>
                    <a:pt x="1133" y="827"/>
                    <a:pt x="1118" y="780"/>
                  </a:cubicBezTo>
                  <a:cubicBezTo>
                    <a:pt x="1124" y="751"/>
                    <a:pt x="1257" y="707"/>
                    <a:pt x="1270" y="671"/>
                  </a:cubicBezTo>
                  <a:cubicBezTo>
                    <a:pt x="1259" y="655"/>
                    <a:pt x="1142" y="590"/>
                    <a:pt x="1197" y="562"/>
                  </a:cubicBezTo>
                  <a:cubicBezTo>
                    <a:pt x="1221" y="528"/>
                    <a:pt x="1320" y="479"/>
                    <a:pt x="1365" y="454"/>
                  </a:cubicBezTo>
                  <a:cubicBezTo>
                    <a:pt x="1382" y="435"/>
                    <a:pt x="1445" y="423"/>
                    <a:pt x="1465" y="409"/>
                  </a:cubicBezTo>
                  <a:cubicBezTo>
                    <a:pt x="1512" y="377"/>
                    <a:pt x="1558" y="338"/>
                    <a:pt x="1588" y="291"/>
                  </a:cubicBezTo>
                  <a:cubicBezTo>
                    <a:pt x="1569" y="236"/>
                    <a:pt x="1522" y="227"/>
                    <a:pt x="1475" y="210"/>
                  </a:cubicBezTo>
                  <a:cubicBezTo>
                    <a:pt x="1413" y="219"/>
                    <a:pt x="1352" y="235"/>
                    <a:pt x="1292" y="255"/>
                  </a:cubicBezTo>
                  <a:cubicBezTo>
                    <a:pt x="1240" y="247"/>
                    <a:pt x="1213" y="254"/>
                    <a:pt x="1197" y="201"/>
                  </a:cubicBezTo>
                  <a:cubicBezTo>
                    <a:pt x="1186" y="7"/>
                    <a:pt x="1230" y="0"/>
                    <a:pt x="1066" y="20"/>
                  </a:cubicBezTo>
                  <a:cubicBezTo>
                    <a:pt x="1048" y="22"/>
                    <a:pt x="1031" y="26"/>
                    <a:pt x="1013" y="29"/>
                  </a:cubicBezTo>
                  <a:cubicBezTo>
                    <a:pt x="1005" y="32"/>
                    <a:pt x="996" y="34"/>
                    <a:pt x="987" y="38"/>
                  </a:cubicBezTo>
                  <a:cubicBezTo>
                    <a:pt x="978" y="43"/>
                    <a:pt x="971" y="52"/>
                    <a:pt x="962" y="57"/>
                  </a:cubicBezTo>
                  <a:cubicBezTo>
                    <a:pt x="945" y="64"/>
                    <a:pt x="909" y="74"/>
                    <a:pt x="909" y="74"/>
                  </a:cubicBezTo>
                  <a:cubicBezTo>
                    <a:pt x="838" y="124"/>
                    <a:pt x="739" y="135"/>
                    <a:pt x="657" y="155"/>
                  </a:cubicBezTo>
                  <a:cubicBezTo>
                    <a:pt x="616" y="152"/>
                    <a:pt x="576" y="151"/>
                    <a:pt x="535" y="147"/>
                  </a:cubicBezTo>
                  <a:cubicBezTo>
                    <a:pt x="526" y="146"/>
                    <a:pt x="519" y="138"/>
                    <a:pt x="509" y="138"/>
                  </a:cubicBezTo>
                  <a:cubicBezTo>
                    <a:pt x="439" y="138"/>
                    <a:pt x="488" y="157"/>
                    <a:pt x="449" y="138"/>
                  </a:cubicBezTo>
                  <a:close/>
                </a:path>
              </a:pathLst>
            </a:cu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22" name="Freeform 31"/>
            <p:cNvSpPr>
              <a:spLocks/>
            </p:cNvSpPr>
            <p:nvPr/>
          </p:nvSpPr>
          <p:spPr bwMode="auto">
            <a:xfrm>
              <a:off x="1565" y="1253"/>
              <a:ext cx="562" cy="413"/>
            </a:xfrm>
            <a:custGeom>
              <a:avLst/>
              <a:gdLst>
                <a:gd name="T0" fmla="*/ 264 w 562"/>
                <a:gd name="T1" fmla="*/ 0 h 413"/>
                <a:gd name="T2" fmla="*/ 66 w 562"/>
                <a:gd name="T3" fmla="*/ 85 h 413"/>
                <a:gd name="T4" fmla="*/ 38 w 562"/>
                <a:gd name="T5" fmla="*/ 113 h 413"/>
                <a:gd name="T6" fmla="*/ 0 w 562"/>
                <a:gd name="T7" fmla="*/ 170 h 413"/>
                <a:gd name="T8" fmla="*/ 10 w 562"/>
                <a:gd name="T9" fmla="*/ 226 h 413"/>
                <a:gd name="T10" fmla="*/ 132 w 562"/>
                <a:gd name="T11" fmla="*/ 226 h 413"/>
                <a:gd name="T12" fmla="*/ 189 w 562"/>
                <a:gd name="T13" fmla="*/ 245 h 413"/>
                <a:gd name="T14" fmla="*/ 179 w 562"/>
                <a:gd name="T15" fmla="*/ 283 h 413"/>
                <a:gd name="T16" fmla="*/ 161 w 562"/>
                <a:gd name="T17" fmla="*/ 311 h 413"/>
                <a:gd name="T18" fmla="*/ 142 w 562"/>
                <a:gd name="T19" fmla="*/ 368 h 413"/>
                <a:gd name="T20" fmla="*/ 255 w 562"/>
                <a:gd name="T21" fmla="*/ 377 h 413"/>
                <a:gd name="T22" fmla="*/ 274 w 562"/>
                <a:gd name="T23" fmla="*/ 274 h 413"/>
                <a:gd name="T24" fmla="*/ 359 w 562"/>
                <a:gd name="T25" fmla="*/ 226 h 413"/>
                <a:gd name="T26" fmla="*/ 416 w 562"/>
                <a:gd name="T27" fmla="*/ 207 h 413"/>
                <a:gd name="T28" fmla="*/ 444 w 562"/>
                <a:gd name="T29" fmla="*/ 198 h 413"/>
                <a:gd name="T30" fmla="*/ 529 w 562"/>
                <a:gd name="T31" fmla="*/ 151 h 413"/>
                <a:gd name="T32" fmla="*/ 501 w 562"/>
                <a:gd name="T33" fmla="*/ 9 h 413"/>
                <a:gd name="T34" fmla="*/ 444 w 562"/>
                <a:gd name="T35" fmla="*/ 19 h 413"/>
                <a:gd name="T36" fmla="*/ 387 w 562"/>
                <a:gd name="T37" fmla="*/ 37 h 413"/>
                <a:gd name="T38" fmla="*/ 283 w 562"/>
                <a:gd name="T39" fmla="*/ 19 h 413"/>
                <a:gd name="T40" fmla="*/ 264 w 562"/>
                <a:gd name="T41" fmla="*/ 0 h 41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2"/>
                <a:gd name="T64" fmla="*/ 0 h 413"/>
                <a:gd name="T65" fmla="*/ 562 w 562"/>
                <a:gd name="T66" fmla="*/ 413 h 41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2" h="413">
                  <a:moveTo>
                    <a:pt x="264" y="0"/>
                  </a:moveTo>
                  <a:cubicBezTo>
                    <a:pt x="181" y="27"/>
                    <a:pt x="142" y="34"/>
                    <a:pt x="66" y="85"/>
                  </a:cubicBezTo>
                  <a:cubicBezTo>
                    <a:pt x="55" y="92"/>
                    <a:pt x="46" y="103"/>
                    <a:pt x="38" y="113"/>
                  </a:cubicBezTo>
                  <a:cubicBezTo>
                    <a:pt x="24" y="131"/>
                    <a:pt x="0" y="170"/>
                    <a:pt x="0" y="170"/>
                  </a:cubicBezTo>
                  <a:cubicBezTo>
                    <a:pt x="3" y="189"/>
                    <a:pt x="1" y="209"/>
                    <a:pt x="10" y="226"/>
                  </a:cubicBezTo>
                  <a:cubicBezTo>
                    <a:pt x="31" y="268"/>
                    <a:pt x="101" y="234"/>
                    <a:pt x="132" y="226"/>
                  </a:cubicBezTo>
                  <a:cubicBezTo>
                    <a:pt x="151" y="232"/>
                    <a:pt x="170" y="239"/>
                    <a:pt x="189" y="245"/>
                  </a:cubicBezTo>
                  <a:cubicBezTo>
                    <a:pt x="201" y="249"/>
                    <a:pt x="184" y="271"/>
                    <a:pt x="179" y="283"/>
                  </a:cubicBezTo>
                  <a:cubicBezTo>
                    <a:pt x="175" y="293"/>
                    <a:pt x="165" y="301"/>
                    <a:pt x="161" y="311"/>
                  </a:cubicBezTo>
                  <a:cubicBezTo>
                    <a:pt x="153" y="329"/>
                    <a:pt x="142" y="368"/>
                    <a:pt x="142" y="368"/>
                  </a:cubicBezTo>
                  <a:cubicBezTo>
                    <a:pt x="187" y="413"/>
                    <a:pt x="199" y="397"/>
                    <a:pt x="255" y="377"/>
                  </a:cubicBezTo>
                  <a:cubicBezTo>
                    <a:pt x="259" y="342"/>
                    <a:pt x="252" y="301"/>
                    <a:pt x="274" y="274"/>
                  </a:cubicBezTo>
                  <a:cubicBezTo>
                    <a:pt x="283" y="263"/>
                    <a:pt x="345" y="232"/>
                    <a:pt x="359" y="226"/>
                  </a:cubicBezTo>
                  <a:cubicBezTo>
                    <a:pt x="377" y="218"/>
                    <a:pt x="397" y="213"/>
                    <a:pt x="416" y="207"/>
                  </a:cubicBezTo>
                  <a:cubicBezTo>
                    <a:pt x="425" y="204"/>
                    <a:pt x="444" y="198"/>
                    <a:pt x="444" y="198"/>
                  </a:cubicBezTo>
                  <a:cubicBezTo>
                    <a:pt x="472" y="179"/>
                    <a:pt x="501" y="170"/>
                    <a:pt x="529" y="151"/>
                  </a:cubicBezTo>
                  <a:cubicBezTo>
                    <a:pt x="545" y="98"/>
                    <a:pt x="562" y="31"/>
                    <a:pt x="501" y="9"/>
                  </a:cubicBezTo>
                  <a:cubicBezTo>
                    <a:pt x="482" y="12"/>
                    <a:pt x="463" y="14"/>
                    <a:pt x="444" y="19"/>
                  </a:cubicBezTo>
                  <a:cubicBezTo>
                    <a:pt x="425" y="24"/>
                    <a:pt x="387" y="37"/>
                    <a:pt x="387" y="37"/>
                  </a:cubicBezTo>
                  <a:cubicBezTo>
                    <a:pt x="319" y="15"/>
                    <a:pt x="408" y="42"/>
                    <a:pt x="283" y="19"/>
                  </a:cubicBezTo>
                  <a:cubicBezTo>
                    <a:pt x="246" y="12"/>
                    <a:pt x="250" y="14"/>
                    <a:pt x="264" y="0"/>
                  </a:cubicBezTo>
                  <a:close/>
                </a:path>
              </a:pathLst>
            </a:custGeom>
            <a:solidFill>
              <a:srgbClr val="65372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23" name="Oval 32"/>
            <p:cNvSpPr>
              <a:spLocks noChangeArrowheads="1"/>
            </p:cNvSpPr>
            <p:nvPr/>
          </p:nvSpPr>
          <p:spPr bwMode="auto">
            <a:xfrm>
              <a:off x="2018" y="1616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24" name="Oval 33"/>
            <p:cNvSpPr>
              <a:spLocks noChangeArrowheads="1"/>
            </p:cNvSpPr>
            <p:nvPr/>
          </p:nvSpPr>
          <p:spPr bwMode="auto">
            <a:xfrm>
              <a:off x="2245" y="1298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25" name="Oval 34"/>
            <p:cNvSpPr>
              <a:spLocks noChangeArrowheads="1"/>
            </p:cNvSpPr>
            <p:nvPr/>
          </p:nvSpPr>
          <p:spPr bwMode="auto">
            <a:xfrm>
              <a:off x="2245" y="1434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26" name="Oval 35"/>
            <p:cNvSpPr>
              <a:spLocks noChangeArrowheads="1"/>
            </p:cNvSpPr>
            <p:nvPr/>
          </p:nvSpPr>
          <p:spPr bwMode="auto">
            <a:xfrm>
              <a:off x="2381" y="1570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27" name="Oval 36"/>
            <p:cNvSpPr>
              <a:spLocks noChangeArrowheads="1"/>
            </p:cNvSpPr>
            <p:nvPr/>
          </p:nvSpPr>
          <p:spPr bwMode="auto">
            <a:xfrm>
              <a:off x="2200" y="1706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28" name="Oval 37"/>
            <p:cNvSpPr>
              <a:spLocks noChangeArrowheads="1"/>
            </p:cNvSpPr>
            <p:nvPr/>
          </p:nvSpPr>
          <p:spPr bwMode="auto">
            <a:xfrm>
              <a:off x="2109" y="1797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29" name="Oval 38"/>
            <p:cNvSpPr>
              <a:spLocks noChangeArrowheads="1"/>
            </p:cNvSpPr>
            <p:nvPr/>
          </p:nvSpPr>
          <p:spPr bwMode="auto">
            <a:xfrm>
              <a:off x="2290" y="1888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30" name="Oval 39"/>
            <p:cNvSpPr>
              <a:spLocks noChangeArrowheads="1"/>
            </p:cNvSpPr>
            <p:nvPr/>
          </p:nvSpPr>
          <p:spPr bwMode="auto">
            <a:xfrm>
              <a:off x="1973" y="1797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31" name="Oval 40"/>
            <p:cNvSpPr>
              <a:spLocks noChangeArrowheads="1"/>
            </p:cNvSpPr>
            <p:nvPr/>
          </p:nvSpPr>
          <p:spPr bwMode="auto">
            <a:xfrm>
              <a:off x="2154" y="1570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32" name="Oval 41"/>
            <p:cNvSpPr>
              <a:spLocks noChangeArrowheads="1"/>
            </p:cNvSpPr>
            <p:nvPr/>
          </p:nvSpPr>
          <p:spPr bwMode="auto">
            <a:xfrm>
              <a:off x="1701" y="1752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33" name="Oval 42"/>
            <p:cNvSpPr>
              <a:spLocks noChangeArrowheads="1"/>
            </p:cNvSpPr>
            <p:nvPr/>
          </p:nvSpPr>
          <p:spPr bwMode="auto">
            <a:xfrm>
              <a:off x="2472" y="1344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34" name="Oval 43"/>
            <p:cNvSpPr>
              <a:spLocks noChangeArrowheads="1"/>
            </p:cNvSpPr>
            <p:nvPr/>
          </p:nvSpPr>
          <p:spPr bwMode="auto">
            <a:xfrm>
              <a:off x="2200" y="1162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35" name="Oval 44"/>
            <p:cNvSpPr>
              <a:spLocks noChangeArrowheads="1"/>
            </p:cNvSpPr>
            <p:nvPr/>
          </p:nvSpPr>
          <p:spPr bwMode="auto">
            <a:xfrm>
              <a:off x="2381" y="1207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736" name="Oval 45"/>
            <p:cNvSpPr>
              <a:spLocks noChangeArrowheads="1"/>
            </p:cNvSpPr>
            <p:nvPr/>
          </p:nvSpPr>
          <p:spPr bwMode="auto">
            <a:xfrm>
              <a:off x="2699" y="1298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</p:grpSp>
      <p:sp>
        <p:nvSpPr>
          <p:cNvPr id="395310" name="Freeform 46"/>
          <p:cNvSpPr>
            <a:spLocks/>
          </p:cNvSpPr>
          <p:nvPr/>
        </p:nvSpPr>
        <p:spPr bwMode="auto">
          <a:xfrm>
            <a:off x="3779838" y="1700213"/>
            <a:ext cx="755650" cy="168275"/>
          </a:xfrm>
          <a:custGeom>
            <a:avLst/>
            <a:gdLst>
              <a:gd name="T0" fmla="*/ 263407065 w 665"/>
              <a:gd name="T1" fmla="*/ 7252514 h 242"/>
              <a:gd name="T2" fmla="*/ 732118052 w 665"/>
              <a:gd name="T3" fmla="*/ 7252514 h 242"/>
              <a:gd name="T4" fmla="*/ 849618743 w 665"/>
              <a:gd name="T5" fmla="*/ 51252263 h 242"/>
              <a:gd name="T6" fmla="*/ 790222402 w 665"/>
              <a:gd name="T7" fmla="*/ 95252014 h 242"/>
              <a:gd name="T8" fmla="*/ 556512868 w 665"/>
              <a:gd name="T9" fmla="*/ 117010244 h 242"/>
              <a:gd name="T10" fmla="*/ 87801988 w 665"/>
              <a:gd name="T11" fmla="*/ 95252014 h 242"/>
              <a:gd name="T12" fmla="*/ 29697611 w 665"/>
              <a:gd name="T13" fmla="*/ 51252263 h 242"/>
              <a:gd name="T14" fmla="*/ 87801988 w 665"/>
              <a:gd name="T15" fmla="*/ 7252514 h 242"/>
              <a:gd name="T16" fmla="*/ 263407065 w 665"/>
              <a:gd name="T17" fmla="*/ 7252514 h 2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65"/>
              <a:gd name="T28" fmla="*/ 0 h 242"/>
              <a:gd name="T29" fmla="*/ 665 w 665"/>
              <a:gd name="T30" fmla="*/ 242 h 24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65" h="242">
                <a:moveTo>
                  <a:pt x="204" y="15"/>
                </a:moveTo>
                <a:cubicBezTo>
                  <a:pt x="287" y="15"/>
                  <a:pt x="491" y="0"/>
                  <a:pt x="567" y="15"/>
                </a:cubicBezTo>
                <a:cubicBezTo>
                  <a:pt x="643" y="30"/>
                  <a:pt x="651" y="76"/>
                  <a:pt x="658" y="106"/>
                </a:cubicBezTo>
                <a:cubicBezTo>
                  <a:pt x="665" y="136"/>
                  <a:pt x="650" y="174"/>
                  <a:pt x="612" y="197"/>
                </a:cubicBezTo>
                <a:cubicBezTo>
                  <a:pt x="574" y="220"/>
                  <a:pt x="522" y="242"/>
                  <a:pt x="431" y="242"/>
                </a:cubicBezTo>
                <a:cubicBezTo>
                  <a:pt x="340" y="242"/>
                  <a:pt x="136" y="220"/>
                  <a:pt x="68" y="197"/>
                </a:cubicBezTo>
                <a:cubicBezTo>
                  <a:pt x="0" y="174"/>
                  <a:pt x="23" y="136"/>
                  <a:pt x="23" y="106"/>
                </a:cubicBezTo>
                <a:cubicBezTo>
                  <a:pt x="23" y="76"/>
                  <a:pt x="45" y="30"/>
                  <a:pt x="68" y="15"/>
                </a:cubicBezTo>
                <a:cubicBezTo>
                  <a:pt x="91" y="0"/>
                  <a:pt x="121" y="15"/>
                  <a:pt x="204" y="15"/>
                </a:cubicBezTo>
                <a:close/>
              </a:path>
            </a:pathLst>
          </a:custGeom>
          <a:solidFill>
            <a:srgbClr val="F55B0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" name="Group 47"/>
          <p:cNvGrpSpPr>
            <a:grpSpLocks/>
          </p:cNvGrpSpPr>
          <p:nvPr/>
        </p:nvGrpSpPr>
        <p:grpSpPr bwMode="auto">
          <a:xfrm rot="-123876">
            <a:off x="1403350" y="2420938"/>
            <a:ext cx="1728788" cy="1114425"/>
            <a:chOff x="884" y="1525"/>
            <a:chExt cx="1089" cy="702"/>
          </a:xfrm>
        </p:grpSpPr>
        <p:grpSp>
          <p:nvGrpSpPr>
            <p:cNvPr id="4" name="Group 48"/>
            <p:cNvGrpSpPr>
              <a:grpSpLocks/>
            </p:cNvGrpSpPr>
            <p:nvPr/>
          </p:nvGrpSpPr>
          <p:grpSpPr bwMode="auto">
            <a:xfrm>
              <a:off x="884" y="1525"/>
              <a:ext cx="1089" cy="702"/>
              <a:chOff x="1338" y="935"/>
              <a:chExt cx="1633" cy="1110"/>
            </a:xfrm>
          </p:grpSpPr>
          <p:sp>
            <p:nvSpPr>
              <p:cNvPr id="26705" name="Freeform 49"/>
              <p:cNvSpPr>
                <a:spLocks/>
              </p:cNvSpPr>
              <p:nvPr/>
            </p:nvSpPr>
            <p:spPr bwMode="auto">
              <a:xfrm>
                <a:off x="1338" y="935"/>
                <a:ext cx="1633" cy="1110"/>
              </a:xfrm>
              <a:custGeom>
                <a:avLst/>
                <a:gdLst>
                  <a:gd name="T0" fmla="*/ 475 w 1588"/>
                  <a:gd name="T1" fmla="*/ 150 h 1064"/>
                  <a:gd name="T2" fmla="*/ 281 w 1588"/>
                  <a:gd name="T3" fmla="*/ 160 h 1064"/>
                  <a:gd name="T4" fmla="*/ 208 w 1588"/>
                  <a:gd name="T5" fmla="*/ 179 h 1064"/>
                  <a:gd name="T6" fmla="*/ 171 w 1588"/>
                  <a:gd name="T7" fmla="*/ 188 h 1064"/>
                  <a:gd name="T8" fmla="*/ 143 w 1588"/>
                  <a:gd name="T9" fmla="*/ 209 h 1064"/>
                  <a:gd name="T10" fmla="*/ 115 w 1588"/>
                  <a:gd name="T11" fmla="*/ 219 h 1064"/>
                  <a:gd name="T12" fmla="*/ 61 w 1588"/>
                  <a:gd name="T13" fmla="*/ 268 h 1064"/>
                  <a:gd name="T14" fmla="*/ 42 w 1588"/>
                  <a:gd name="T15" fmla="*/ 297 h 1064"/>
                  <a:gd name="T16" fmla="*/ 115 w 1588"/>
                  <a:gd name="T17" fmla="*/ 357 h 1064"/>
                  <a:gd name="T18" fmla="*/ 124 w 1588"/>
                  <a:gd name="T19" fmla="*/ 385 h 1064"/>
                  <a:gd name="T20" fmla="*/ 143 w 1588"/>
                  <a:gd name="T21" fmla="*/ 416 h 1064"/>
                  <a:gd name="T22" fmla="*/ 79 w 1588"/>
                  <a:gd name="T23" fmla="*/ 464 h 1064"/>
                  <a:gd name="T24" fmla="*/ 42 w 1588"/>
                  <a:gd name="T25" fmla="*/ 524 h 1064"/>
                  <a:gd name="T26" fmla="*/ 24 w 1588"/>
                  <a:gd name="T27" fmla="*/ 554 h 1064"/>
                  <a:gd name="T28" fmla="*/ 161 w 1588"/>
                  <a:gd name="T29" fmla="*/ 623 h 1064"/>
                  <a:gd name="T30" fmla="*/ 152 w 1588"/>
                  <a:gd name="T31" fmla="*/ 691 h 1064"/>
                  <a:gd name="T32" fmla="*/ 69 w 1588"/>
                  <a:gd name="T33" fmla="*/ 751 h 1064"/>
                  <a:gd name="T34" fmla="*/ 50 w 1588"/>
                  <a:gd name="T35" fmla="*/ 917 h 1064"/>
                  <a:gd name="T36" fmla="*/ 134 w 1588"/>
                  <a:gd name="T37" fmla="*/ 966 h 1064"/>
                  <a:gd name="T38" fmla="*/ 208 w 1588"/>
                  <a:gd name="T39" fmla="*/ 986 h 1064"/>
                  <a:gd name="T40" fmla="*/ 475 w 1588"/>
                  <a:gd name="T41" fmla="*/ 997 h 1064"/>
                  <a:gd name="T42" fmla="*/ 713 w 1588"/>
                  <a:gd name="T43" fmla="*/ 1085 h 1064"/>
                  <a:gd name="T44" fmla="*/ 833 w 1588"/>
                  <a:gd name="T45" fmla="*/ 1124 h 1064"/>
                  <a:gd name="T46" fmla="*/ 1017 w 1588"/>
                  <a:gd name="T47" fmla="*/ 1134 h 1064"/>
                  <a:gd name="T48" fmla="*/ 1343 w 1588"/>
                  <a:gd name="T49" fmla="*/ 1111 h 1064"/>
                  <a:gd name="T50" fmla="*/ 1423 w 1588"/>
                  <a:gd name="T51" fmla="*/ 1008 h 1064"/>
                  <a:gd name="T52" fmla="*/ 1224 w 1588"/>
                  <a:gd name="T53" fmla="*/ 947 h 1064"/>
                  <a:gd name="T54" fmla="*/ 1183 w 1588"/>
                  <a:gd name="T55" fmla="*/ 849 h 1064"/>
                  <a:gd name="T56" fmla="*/ 1343 w 1588"/>
                  <a:gd name="T57" fmla="*/ 730 h 1064"/>
                  <a:gd name="T58" fmla="*/ 1266 w 1588"/>
                  <a:gd name="T59" fmla="*/ 611 h 1064"/>
                  <a:gd name="T60" fmla="*/ 1444 w 1588"/>
                  <a:gd name="T61" fmla="*/ 494 h 1064"/>
                  <a:gd name="T62" fmla="*/ 1550 w 1588"/>
                  <a:gd name="T63" fmla="*/ 445 h 1064"/>
                  <a:gd name="T64" fmla="*/ 1679 w 1588"/>
                  <a:gd name="T65" fmla="*/ 317 h 1064"/>
                  <a:gd name="T66" fmla="*/ 1560 w 1588"/>
                  <a:gd name="T67" fmla="*/ 228 h 1064"/>
                  <a:gd name="T68" fmla="*/ 1367 w 1588"/>
                  <a:gd name="T69" fmla="*/ 278 h 1064"/>
                  <a:gd name="T70" fmla="*/ 1266 w 1588"/>
                  <a:gd name="T71" fmla="*/ 219 h 1064"/>
                  <a:gd name="T72" fmla="*/ 1127 w 1588"/>
                  <a:gd name="T73" fmla="*/ 22 h 1064"/>
                  <a:gd name="T74" fmla="*/ 1072 w 1588"/>
                  <a:gd name="T75" fmla="*/ 31 h 1064"/>
                  <a:gd name="T76" fmla="*/ 1044 w 1588"/>
                  <a:gd name="T77" fmla="*/ 42 h 1064"/>
                  <a:gd name="T78" fmla="*/ 1017 w 1588"/>
                  <a:gd name="T79" fmla="*/ 62 h 1064"/>
                  <a:gd name="T80" fmla="*/ 961 w 1588"/>
                  <a:gd name="T81" fmla="*/ 80 h 1064"/>
                  <a:gd name="T82" fmla="*/ 695 w 1588"/>
                  <a:gd name="T83" fmla="*/ 169 h 1064"/>
                  <a:gd name="T84" fmla="*/ 566 w 1588"/>
                  <a:gd name="T85" fmla="*/ 160 h 1064"/>
                  <a:gd name="T86" fmla="*/ 538 w 1588"/>
                  <a:gd name="T87" fmla="*/ 150 h 1064"/>
                  <a:gd name="T88" fmla="*/ 475 w 1588"/>
                  <a:gd name="T89" fmla="*/ 150 h 106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588"/>
                  <a:gd name="T136" fmla="*/ 0 h 1064"/>
                  <a:gd name="T137" fmla="*/ 1588 w 1588"/>
                  <a:gd name="T138" fmla="*/ 1064 h 106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588" h="1064">
                    <a:moveTo>
                      <a:pt x="449" y="138"/>
                    </a:moveTo>
                    <a:cubicBezTo>
                      <a:pt x="391" y="99"/>
                      <a:pt x="326" y="129"/>
                      <a:pt x="265" y="147"/>
                    </a:cubicBezTo>
                    <a:cubicBezTo>
                      <a:pt x="242" y="153"/>
                      <a:pt x="219" y="159"/>
                      <a:pt x="196" y="165"/>
                    </a:cubicBezTo>
                    <a:cubicBezTo>
                      <a:pt x="184" y="168"/>
                      <a:pt x="161" y="173"/>
                      <a:pt x="161" y="173"/>
                    </a:cubicBezTo>
                    <a:cubicBezTo>
                      <a:pt x="153" y="179"/>
                      <a:pt x="145" y="187"/>
                      <a:pt x="135" y="192"/>
                    </a:cubicBezTo>
                    <a:cubicBezTo>
                      <a:pt x="127" y="196"/>
                      <a:pt x="117" y="195"/>
                      <a:pt x="109" y="201"/>
                    </a:cubicBezTo>
                    <a:cubicBezTo>
                      <a:pt x="90" y="215"/>
                      <a:pt x="76" y="233"/>
                      <a:pt x="57" y="246"/>
                    </a:cubicBezTo>
                    <a:cubicBezTo>
                      <a:pt x="52" y="255"/>
                      <a:pt x="40" y="262"/>
                      <a:pt x="40" y="273"/>
                    </a:cubicBezTo>
                    <a:cubicBezTo>
                      <a:pt x="40" y="305"/>
                      <a:pt x="88" y="320"/>
                      <a:pt x="109" y="328"/>
                    </a:cubicBezTo>
                    <a:cubicBezTo>
                      <a:pt x="111" y="336"/>
                      <a:pt x="114" y="346"/>
                      <a:pt x="118" y="354"/>
                    </a:cubicBezTo>
                    <a:cubicBezTo>
                      <a:pt x="123" y="364"/>
                      <a:pt x="137" y="372"/>
                      <a:pt x="135" y="382"/>
                    </a:cubicBezTo>
                    <a:cubicBezTo>
                      <a:pt x="133" y="400"/>
                      <a:pt x="86" y="421"/>
                      <a:pt x="75" y="427"/>
                    </a:cubicBezTo>
                    <a:cubicBezTo>
                      <a:pt x="63" y="445"/>
                      <a:pt x="52" y="463"/>
                      <a:pt x="40" y="481"/>
                    </a:cubicBezTo>
                    <a:cubicBezTo>
                      <a:pt x="34" y="490"/>
                      <a:pt x="22" y="509"/>
                      <a:pt x="22" y="509"/>
                    </a:cubicBezTo>
                    <a:cubicBezTo>
                      <a:pt x="54" y="557"/>
                      <a:pt x="99" y="562"/>
                      <a:pt x="153" y="572"/>
                    </a:cubicBezTo>
                    <a:cubicBezTo>
                      <a:pt x="150" y="593"/>
                      <a:pt x="152" y="616"/>
                      <a:pt x="144" y="635"/>
                    </a:cubicBezTo>
                    <a:cubicBezTo>
                      <a:pt x="138" y="648"/>
                      <a:pt x="80" y="684"/>
                      <a:pt x="65" y="690"/>
                    </a:cubicBezTo>
                    <a:cubicBezTo>
                      <a:pt x="22" y="735"/>
                      <a:pt x="0" y="784"/>
                      <a:pt x="48" y="843"/>
                    </a:cubicBezTo>
                    <a:cubicBezTo>
                      <a:pt x="78" y="879"/>
                      <a:pt x="77" y="871"/>
                      <a:pt x="126" y="888"/>
                    </a:cubicBezTo>
                    <a:cubicBezTo>
                      <a:pt x="149" y="895"/>
                      <a:pt x="196" y="906"/>
                      <a:pt x="196" y="906"/>
                    </a:cubicBezTo>
                    <a:cubicBezTo>
                      <a:pt x="284" y="897"/>
                      <a:pt x="362" y="904"/>
                      <a:pt x="449" y="916"/>
                    </a:cubicBezTo>
                    <a:cubicBezTo>
                      <a:pt x="521" y="955"/>
                      <a:pt x="596" y="970"/>
                      <a:pt x="674" y="997"/>
                    </a:cubicBezTo>
                    <a:cubicBezTo>
                      <a:pt x="706" y="1008"/>
                      <a:pt x="752" y="1030"/>
                      <a:pt x="788" y="1032"/>
                    </a:cubicBezTo>
                    <a:cubicBezTo>
                      <a:pt x="846" y="1037"/>
                      <a:pt x="904" y="1039"/>
                      <a:pt x="962" y="1042"/>
                    </a:cubicBezTo>
                    <a:cubicBezTo>
                      <a:pt x="1085" y="1033"/>
                      <a:pt x="1154" y="1064"/>
                      <a:pt x="1270" y="1021"/>
                    </a:cubicBezTo>
                    <a:cubicBezTo>
                      <a:pt x="1311" y="960"/>
                      <a:pt x="1332" y="975"/>
                      <a:pt x="1346" y="926"/>
                    </a:cubicBezTo>
                    <a:cubicBezTo>
                      <a:pt x="1295" y="872"/>
                      <a:pt x="1234" y="876"/>
                      <a:pt x="1157" y="870"/>
                    </a:cubicBezTo>
                    <a:cubicBezTo>
                      <a:pt x="1097" y="829"/>
                      <a:pt x="1133" y="827"/>
                      <a:pt x="1118" y="780"/>
                    </a:cubicBezTo>
                    <a:cubicBezTo>
                      <a:pt x="1124" y="751"/>
                      <a:pt x="1257" y="707"/>
                      <a:pt x="1270" y="671"/>
                    </a:cubicBezTo>
                    <a:cubicBezTo>
                      <a:pt x="1259" y="655"/>
                      <a:pt x="1142" y="590"/>
                      <a:pt x="1197" y="562"/>
                    </a:cubicBezTo>
                    <a:cubicBezTo>
                      <a:pt x="1221" y="528"/>
                      <a:pt x="1320" y="479"/>
                      <a:pt x="1365" y="454"/>
                    </a:cubicBezTo>
                    <a:cubicBezTo>
                      <a:pt x="1382" y="435"/>
                      <a:pt x="1445" y="423"/>
                      <a:pt x="1465" y="409"/>
                    </a:cubicBezTo>
                    <a:cubicBezTo>
                      <a:pt x="1512" y="377"/>
                      <a:pt x="1558" y="338"/>
                      <a:pt x="1588" y="291"/>
                    </a:cubicBezTo>
                    <a:cubicBezTo>
                      <a:pt x="1569" y="236"/>
                      <a:pt x="1522" y="227"/>
                      <a:pt x="1475" y="210"/>
                    </a:cubicBezTo>
                    <a:cubicBezTo>
                      <a:pt x="1413" y="219"/>
                      <a:pt x="1352" y="235"/>
                      <a:pt x="1292" y="255"/>
                    </a:cubicBezTo>
                    <a:cubicBezTo>
                      <a:pt x="1240" y="247"/>
                      <a:pt x="1213" y="254"/>
                      <a:pt x="1197" y="201"/>
                    </a:cubicBezTo>
                    <a:cubicBezTo>
                      <a:pt x="1186" y="7"/>
                      <a:pt x="1230" y="0"/>
                      <a:pt x="1066" y="20"/>
                    </a:cubicBezTo>
                    <a:cubicBezTo>
                      <a:pt x="1048" y="22"/>
                      <a:pt x="1031" y="26"/>
                      <a:pt x="1013" y="29"/>
                    </a:cubicBezTo>
                    <a:cubicBezTo>
                      <a:pt x="1005" y="32"/>
                      <a:pt x="996" y="34"/>
                      <a:pt x="987" y="38"/>
                    </a:cubicBezTo>
                    <a:cubicBezTo>
                      <a:pt x="978" y="43"/>
                      <a:pt x="971" y="52"/>
                      <a:pt x="962" y="57"/>
                    </a:cubicBezTo>
                    <a:cubicBezTo>
                      <a:pt x="945" y="64"/>
                      <a:pt x="909" y="74"/>
                      <a:pt x="909" y="74"/>
                    </a:cubicBezTo>
                    <a:cubicBezTo>
                      <a:pt x="838" y="124"/>
                      <a:pt x="739" y="135"/>
                      <a:pt x="657" y="155"/>
                    </a:cubicBezTo>
                    <a:cubicBezTo>
                      <a:pt x="616" y="152"/>
                      <a:pt x="576" y="151"/>
                      <a:pt x="535" y="147"/>
                    </a:cubicBezTo>
                    <a:cubicBezTo>
                      <a:pt x="526" y="146"/>
                      <a:pt x="519" y="138"/>
                      <a:pt x="509" y="138"/>
                    </a:cubicBezTo>
                    <a:cubicBezTo>
                      <a:pt x="439" y="138"/>
                      <a:pt x="488" y="157"/>
                      <a:pt x="449" y="138"/>
                    </a:cubicBezTo>
                    <a:close/>
                  </a:path>
                </a:pathLst>
              </a:custGeom>
              <a:solidFill>
                <a:srgbClr val="FFCC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6" name="Freeform 50"/>
              <p:cNvSpPr>
                <a:spLocks/>
              </p:cNvSpPr>
              <p:nvPr/>
            </p:nvSpPr>
            <p:spPr bwMode="auto">
              <a:xfrm>
                <a:off x="1565" y="1253"/>
                <a:ext cx="562" cy="413"/>
              </a:xfrm>
              <a:custGeom>
                <a:avLst/>
                <a:gdLst>
                  <a:gd name="T0" fmla="*/ 264 w 562"/>
                  <a:gd name="T1" fmla="*/ 0 h 413"/>
                  <a:gd name="T2" fmla="*/ 66 w 562"/>
                  <a:gd name="T3" fmla="*/ 85 h 413"/>
                  <a:gd name="T4" fmla="*/ 38 w 562"/>
                  <a:gd name="T5" fmla="*/ 113 h 413"/>
                  <a:gd name="T6" fmla="*/ 0 w 562"/>
                  <a:gd name="T7" fmla="*/ 170 h 413"/>
                  <a:gd name="T8" fmla="*/ 10 w 562"/>
                  <a:gd name="T9" fmla="*/ 226 h 413"/>
                  <a:gd name="T10" fmla="*/ 132 w 562"/>
                  <a:gd name="T11" fmla="*/ 226 h 413"/>
                  <a:gd name="T12" fmla="*/ 189 w 562"/>
                  <a:gd name="T13" fmla="*/ 245 h 413"/>
                  <a:gd name="T14" fmla="*/ 179 w 562"/>
                  <a:gd name="T15" fmla="*/ 283 h 413"/>
                  <a:gd name="T16" fmla="*/ 161 w 562"/>
                  <a:gd name="T17" fmla="*/ 311 h 413"/>
                  <a:gd name="T18" fmla="*/ 142 w 562"/>
                  <a:gd name="T19" fmla="*/ 368 h 413"/>
                  <a:gd name="T20" fmla="*/ 255 w 562"/>
                  <a:gd name="T21" fmla="*/ 377 h 413"/>
                  <a:gd name="T22" fmla="*/ 274 w 562"/>
                  <a:gd name="T23" fmla="*/ 274 h 413"/>
                  <a:gd name="T24" fmla="*/ 359 w 562"/>
                  <a:gd name="T25" fmla="*/ 226 h 413"/>
                  <a:gd name="T26" fmla="*/ 416 w 562"/>
                  <a:gd name="T27" fmla="*/ 207 h 413"/>
                  <a:gd name="T28" fmla="*/ 444 w 562"/>
                  <a:gd name="T29" fmla="*/ 198 h 413"/>
                  <a:gd name="T30" fmla="*/ 529 w 562"/>
                  <a:gd name="T31" fmla="*/ 151 h 413"/>
                  <a:gd name="T32" fmla="*/ 501 w 562"/>
                  <a:gd name="T33" fmla="*/ 9 h 413"/>
                  <a:gd name="T34" fmla="*/ 444 w 562"/>
                  <a:gd name="T35" fmla="*/ 19 h 413"/>
                  <a:gd name="T36" fmla="*/ 387 w 562"/>
                  <a:gd name="T37" fmla="*/ 37 h 413"/>
                  <a:gd name="T38" fmla="*/ 283 w 562"/>
                  <a:gd name="T39" fmla="*/ 19 h 413"/>
                  <a:gd name="T40" fmla="*/ 264 w 562"/>
                  <a:gd name="T41" fmla="*/ 0 h 41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62"/>
                  <a:gd name="T64" fmla="*/ 0 h 413"/>
                  <a:gd name="T65" fmla="*/ 562 w 562"/>
                  <a:gd name="T66" fmla="*/ 413 h 41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62" h="413">
                    <a:moveTo>
                      <a:pt x="264" y="0"/>
                    </a:moveTo>
                    <a:cubicBezTo>
                      <a:pt x="181" y="27"/>
                      <a:pt x="142" y="34"/>
                      <a:pt x="66" y="85"/>
                    </a:cubicBezTo>
                    <a:cubicBezTo>
                      <a:pt x="55" y="92"/>
                      <a:pt x="46" y="103"/>
                      <a:pt x="38" y="113"/>
                    </a:cubicBezTo>
                    <a:cubicBezTo>
                      <a:pt x="24" y="131"/>
                      <a:pt x="0" y="170"/>
                      <a:pt x="0" y="170"/>
                    </a:cubicBezTo>
                    <a:cubicBezTo>
                      <a:pt x="3" y="189"/>
                      <a:pt x="1" y="209"/>
                      <a:pt x="10" y="226"/>
                    </a:cubicBezTo>
                    <a:cubicBezTo>
                      <a:pt x="31" y="268"/>
                      <a:pt x="101" y="234"/>
                      <a:pt x="132" y="226"/>
                    </a:cubicBezTo>
                    <a:cubicBezTo>
                      <a:pt x="151" y="232"/>
                      <a:pt x="170" y="239"/>
                      <a:pt x="189" y="245"/>
                    </a:cubicBezTo>
                    <a:cubicBezTo>
                      <a:pt x="201" y="249"/>
                      <a:pt x="184" y="271"/>
                      <a:pt x="179" y="283"/>
                    </a:cubicBezTo>
                    <a:cubicBezTo>
                      <a:pt x="175" y="293"/>
                      <a:pt x="165" y="301"/>
                      <a:pt x="161" y="311"/>
                    </a:cubicBezTo>
                    <a:cubicBezTo>
                      <a:pt x="153" y="329"/>
                      <a:pt x="142" y="368"/>
                      <a:pt x="142" y="368"/>
                    </a:cubicBezTo>
                    <a:cubicBezTo>
                      <a:pt x="187" y="413"/>
                      <a:pt x="199" y="397"/>
                      <a:pt x="255" y="377"/>
                    </a:cubicBezTo>
                    <a:cubicBezTo>
                      <a:pt x="259" y="342"/>
                      <a:pt x="252" y="301"/>
                      <a:pt x="274" y="274"/>
                    </a:cubicBezTo>
                    <a:cubicBezTo>
                      <a:pt x="283" y="263"/>
                      <a:pt x="345" y="232"/>
                      <a:pt x="359" y="226"/>
                    </a:cubicBezTo>
                    <a:cubicBezTo>
                      <a:pt x="377" y="218"/>
                      <a:pt x="397" y="213"/>
                      <a:pt x="416" y="207"/>
                    </a:cubicBezTo>
                    <a:cubicBezTo>
                      <a:pt x="425" y="204"/>
                      <a:pt x="444" y="198"/>
                      <a:pt x="444" y="198"/>
                    </a:cubicBezTo>
                    <a:cubicBezTo>
                      <a:pt x="472" y="179"/>
                      <a:pt x="501" y="170"/>
                      <a:pt x="529" y="151"/>
                    </a:cubicBezTo>
                    <a:cubicBezTo>
                      <a:pt x="545" y="98"/>
                      <a:pt x="562" y="31"/>
                      <a:pt x="501" y="9"/>
                    </a:cubicBezTo>
                    <a:cubicBezTo>
                      <a:pt x="482" y="12"/>
                      <a:pt x="463" y="14"/>
                      <a:pt x="444" y="19"/>
                    </a:cubicBezTo>
                    <a:cubicBezTo>
                      <a:pt x="425" y="24"/>
                      <a:pt x="387" y="37"/>
                      <a:pt x="387" y="37"/>
                    </a:cubicBezTo>
                    <a:cubicBezTo>
                      <a:pt x="319" y="15"/>
                      <a:pt x="408" y="42"/>
                      <a:pt x="283" y="19"/>
                    </a:cubicBezTo>
                    <a:cubicBezTo>
                      <a:pt x="246" y="12"/>
                      <a:pt x="250" y="14"/>
                      <a:pt x="264" y="0"/>
                    </a:cubicBezTo>
                    <a:close/>
                  </a:path>
                </a:pathLst>
              </a:custGeom>
              <a:solidFill>
                <a:srgbClr val="65372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7" name="Oval 51"/>
              <p:cNvSpPr>
                <a:spLocks noChangeArrowheads="1"/>
              </p:cNvSpPr>
              <p:nvPr/>
            </p:nvSpPr>
            <p:spPr bwMode="auto">
              <a:xfrm>
                <a:off x="2018" y="1616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08" name="Oval 52"/>
              <p:cNvSpPr>
                <a:spLocks noChangeArrowheads="1"/>
              </p:cNvSpPr>
              <p:nvPr/>
            </p:nvSpPr>
            <p:spPr bwMode="auto">
              <a:xfrm>
                <a:off x="2245" y="1298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09" name="Oval 53"/>
              <p:cNvSpPr>
                <a:spLocks noChangeArrowheads="1"/>
              </p:cNvSpPr>
              <p:nvPr/>
            </p:nvSpPr>
            <p:spPr bwMode="auto">
              <a:xfrm>
                <a:off x="2245" y="1434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10" name="Oval 54"/>
              <p:cNvSpPr>
                <a:spLocks noChangeArrowheads="1"/>
              </p:cNvSpPr>
              <p:nvPr/>
            </p:nvSpPr>
            <p:spPr bwMode="auto">
              <a:xfrm>
                <a:off x="2381" y="1570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11" name="Oval 55"/>
              <p:cNvSpPr>
                <a:spLocks noChangeArrowheads="1"/>
              </p:cNvSpPr>
              <p:nvPr/>
            </p:nvSpPr>
            <p:spPr bwMode="auto">
              <a:xfrm>
                <a:off x="2200" y="1706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12" name="Oval 56"/>
              <p:cNvSpPr>
                <a:spLocks noChangeArrowheads="1"/>
              </p:cNvSpPr>
              <p:nvPr/>
            </p:nvSpPr>
            <p:spPr bwMode="auto">
              <a:xfrm>
                <a:off x="2109" y="1797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13" name="Oval 57"/>
              <p:cNvSpPr>
                <a:spLocks noChangeArrowheads="1"/>
              </p:cNvSpPr>
              <p:nvPr/>
            </p:nvSpPr>
            <p:spPr bwMode="auto">
              <a:xfrm>
                <a:off x="2290" y="1888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14" name="Oval 58"/>
              <p:cNvSpPr>
                <a:spLocks noChangeArrowheads="1"/>
              </p:cNvSpPr>
              <p:nvPr/>
            </p:nvSpPr>
            <p:spPr bwMode="auto">
              <a:xfrm>
                <a:off x="1973" y="1797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15" name="Oval 59"/>
              <p:cNvSpPr>
                <a:spLocks noChangeArrowheads="1"/>
              </p:cNvSpPr>
              <p:nvPr/>
            </p:nvSpPr>
            <p:spPr bwMode="auto">
              <a:xfrm>
                <a:off x="2154" y="1570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16" name="Oval 60"/>
              <p:cNvSpPr>
                <a:spLocks noChangeArrowheads="1"/>
              </p:cNvSpPr>
              <p:nvPr/>
            </p:nvSpPr>
            <p:spPr bwMode="auto">
              <a:xfrm>
                <a:off x="1701" y="1752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17" name="Oval 61"/>
              <p:cNvSpPr>
                <a:spLocks noChangeArrowheads="1"/>
              </p:cNvSpPr>
              <p:nvPr/>
            </p:nvSpPr>
            <p:spPr bwMode="auto">
              <a:xfrm>
                <a:off x="2472" y="1344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18" name="Oval 62"/>
              <p:cNvSpPr>
                <a:spLocks noChangeArrowheads="1"/>
              </p:cNvSpPr>
              <p:nvPr/>
            </p:nvSpPr>
            <p:spPr bwMode="auto">
              <a:xfrm>
                <a:off x="2200" y="1162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19" name="Oval 63"/>
              <p:cNvSpPr>
                <a:spLocks noChangeArrowheads="1"/>
              </p:cNvSpPr>
              <p:nvPr/>
            </p:nvSpPr>
            <p:spPr bwMode="auto">
              <a:xfrm>
                <a:off x="2381" y="1207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20" name="Oval 64"/>
              <p:cNvSpPr>
                <a:spLocks noChangeArrowheads="1"/>
              </p:cNvSpPr>
              <p:nvPr/>
            </p:nvSpPr>
            <p:spPr bwMode="auto">
              <a:xfrm>
                <a:off x="2699" y="1298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</p:grpSp>
        <p:sp>
          <p:nvSpPr>
            <p:cNvPr id="26704" name="Freeform 65"/>
            <p:cNvSpPr>
              <a:spLocks/>
            </p:cNvSpPr>
            <p:nvPr/>
          </p:nvSpPr>
          <p:spPr bwMode="auto">
            <a:xfrm>
              <a:off x="1655" y="2024"/>
              <a:ext cx="182" cy="90"/>
            </a:xfrm>
            <a:custGeom>
              <a:avLst/>
              <a:gdLst>
                <a:gd name="T0" fmla="*/ 0 w 318"/>
                <a:gd name="T1" fmla="*/ 0 h 90"/>
                <a:gd name="T2" fmla="*/ 104 w 318"/>
                <a:gd name="T3" fmla="*/ 0 h 90"/>
                <a:gd name="T4" fmla="*/ 89 w 318"/>
                <a:gd name="T5" fmla="*/ 45 h 90"/>
                <a:gd name="T6" fmla="*/ 104 w 318"/>
                <a:gd name="T7" fmla="*/ 90 h 90"/>
                <a:gd name="T8" fmla="*/ 0 w 318"/>
                <a:gd name="T9" fmla="*/ 90 h 90"/>
                <a:gd name="T10" fmla="*/ 0 w 318"/>
                <a:gd name="T11" fmla="*/ 0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8"/>
                <a:gd name="T19" fmla="*/ 0 h 90"/>
                <a:gd name="T20" fmla="*/ 318 w 318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8" h="90">
                  <a:moveTo>
                    <a:pt x="0" y="0"/>
                  </a:moveTo>
                  <a:lnTo>
                    <a:pt x="318" y="0"/>
                  </a:lnTo>
                  <a:lnTo>
                    <a:pt x="272" y="45"/>
                  </a:lnTo>
                  <a:lnTo>
                    <a:pt x="318" y="90"/>
                  </a:lnTo>
                  <a:lnTo>
                    <a:pt x="0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66"/>
          <p:cNvGrpSpPr>
            <a:grpSpLocks/>
          </p:cNvGrpSpPr>
          <p:nvPr/>
        </p:nvGrpSpPr>
        <p:grpSpPr bwMode="auto">
          <a:xfrm>
            <a:off x="3995738" y="2708275"/>
            <a:ext cx="455612" cy="755650"/>
            <a:chOff x="1837" y="1706"/>
            <a:chExt cx="287" cy="476"/>
          </a:xfrm>
        </p:grpSpPr>
        <p:sp>
          <p:nvSpPr>
            <p:cNvPr id="26701" name="Freeform 67"/>
            <p:cNvSpPr>
              <a:spLocks/>
            </p:cNvSpPr>
            <p:nvPr/>
          </p:nvSpPr>
          <p:spPr bwMode="auto">
            <a:xfrm rot="5400000">
              <a:off x="1833" y="1891"/>
              <a:ext cx="476" cy="106"/>
            </a:xfrm>
            <a:custGeom>
              <a:avLst/>
              <a:gdLst>
                <a:gd name="T0" fmla="*/ 105 w 665"/>
                <a:gd name="T1" fmla="*/ 3 h 242"/>
                <a:gd name="T2" fmla="*/ 291 w 665"/>
                <a:gd name="T3" fmla="*/ 3 h 242"/>
                <a:gd name="T4" fmla="*/ 337 w 665"/>
                <a:gd name="T5" fmla="*/ 20 h 242"/>
                <a:gd name="T6" fmla="*/ 314 w 665"/>
                <a:gd name="T7" fmla="*/ 38 h 242"/>
                <a:gd name="T8" fmla="*/ 221 w 665"/>
                <a:gd name="T9" fmla="*/ 46 h 242"/>
                <a:gd name="T10" fmla="*/ 35 w 665"/>
                <a:gd name="T11" fmla="*/ 38 h 242"/>
                <a:gd name="T12" fmla="*/ 11 w 665"/>
                <a:gd name="T13" fmla="*/ 20 h 242"/>
                <a:gd name="T14" fmla="*/ 35 w 665"/>
                <a:gd name="T15" fmla="*/ 3 h 242"/>
                <a:gd name="T16" fmla="*/ 105 w 665"/>
                <a:gd name="T17" fmla="*/ 3 h 2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65"/>
                <a:gd name="T28" fmla="*/ 0 h 242"/>
                <a:gd name="T29" fmla="*/ 665 w 665"/>
                <a:gd name="T30" fmla="*/ 242 h 2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65" h="242">
                  <a:moveTo>
                    <a:pt x="204" y="15"/>
                  </a:moveTo>
                  <a:cubicBezTo>
                    <a:pt x="287" y="15"/>
                    <a:pt x="491" y="0"/>
                    <a:pt x="567" y="15"/>
                  </a:cubicBezTo>
                  <a:cubicBezTo>
                    <a:pt x="643" y="30"/>
                    <a:pt x="651" y="76"/>
                    <a:pt x="658" y="106"/>
                  </a:cubicBezTo>
                  <a:cubicBezTo>
                    <a:pt x="665" y="136"/>
                    <a:pt x="650" y="174"/>
                    <a:pt x="612" y="197"/>
                  </a:cubicBezTo>
                  <a:cubicBezTo>
                    <a:pt x="574" y="220"/>
                    <a:pt x="522" y="242"/>
                    <a:pt x="431" y="242"/>
                  </a:cubicBezTo>
                  <a:cubicBezTo>
                    <a:pt x="340" y="242"/>
                    <a:pt x="136" y="220"/>
                    <a:pt x="68" y="197"/>
                  </a:cubicBezTo>
                  <a:cubicBezTo>
                    <a:pt x="0" y="174"/>
                    <a:pt x="23" y="136"/>
                    <a:pt x="23" y="106"/>
                  </a:cubicBezTo>
                  <a:cubicBezTo>
                    <a:pt x="23" y="76"/>
                    <a:pt x="45" y="30"/>
                    <a:pt x="68" y="15"/>
                  </a:cubicBezTo>
                  <a:cubicBezTo>
                    <a:pt x="91" y="0"/>
                    <a:pt x="121" y="15"/>
                    <a:pt x="204" y="15"/>
                  </a:cubicBezTo>
                  <a:close/>
                </a:path>
              </a:pathLst>
            </a:custGeom>
            <a:solidFill>
              <a:srgbClr val="F55B0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02" name="Freeform 68"/>
            <p:cNvSpPr>
              <a:spLocks/>
            </p:cNvSpPr>
            <p:nvPr/>
          </p:nvSpPr>
          <p:spPr bwMode="auto">
            <a:xfrm>
              <a:off x="1837" y="2024"/>
              <a:ext cx="181" cy="90"/>
            </a:xfrm>
            <a:custGeom>
              <a:avLst/>
              <a:gdLst>
                <a:gd name="T0" fmla="*/ 0 w 317"/>
                <a:gd name="T1" fmla="*/ 14 h 227"/>
                <a:gd name="T2" fmla="*/ 15 w 317"/>
                <a:gd name="T3" fmla="*/ 0 h 227"/>
                <a:gd name="T4" fmla="*/ 103 w 317"/>
                <a:gd name="T5" fmla="*/ 0 h 227"/>
                <a:gd name="T6" fmla="*/ 103 w 317"/>
                <a:gd name="T7" fmla="*/ 36 h 227"/>
                <a:gd name="T8" fmla="*/ 15 w 317"/>
                <a:gd name="T9" fmla="*/ 36 h 227"/>
                <a:gd name="T10" fmla="*/ 0 w 317"/>
                <a:gd name="T11" fmla="*/ 14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7"/>
                <a:gd name="T19" fmla="*/ 0 h 227"/>
                <a:gd name="T20" fmla="*/ 317 w 317"/>
                <a:gd name="T21" fmla="*/ 227 h 2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7" h="227">
                  <a:moveTo>
                    <a:pt x="0" y="91"/>
                  </a:moveTo>
                  <a:lnTo>
                    <a:pt x="45" y="0"/>
                  </a:lnTo>
                  <a:lnTo>
                    <a:pt x="317" y="0"/>
                  </a:lnTo>
                  <a:lnTo>
                    <a:pt x="317" y="227"/>
                  </a:lnTo>
                  <a:lnTo>
                    <a:pt x="45" y="227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9"/>
          <p:cNvGrpSpPr>
            <a:grpSpLocks/>
          </p:cNvGrpSpPr>
          <p:nvPr/>
        </p:nvGrpSpPr>
        <p:grpSpPr bwMode="auto">
          <a:xfrm>
            <a:off x="1476375" y="5049838"/>
            <a:ext cx="1727200" cy="1042987"/>
            <a:chOff x="930" y="3158"/>
            <a:chExt cx="1088" cy="657"/>
          </a:xfrm>
        </p:grpSpPr>
        <p:grpSp>
          <p:nvGrpSpPr>
            <p:cNvPr id="7" name="Group 70"/>
            <p:cNvGrpSpPr>
              <a:grpSpLocks/>
            </p:cNvGrpSpPr>
            <p:nvPr/>
          </p:nvGrpSpPr>
          <p:grpSpPr bwMode="auto">
            <a:xfrm>
              <a:off x="930" y="3158"/>
              <a:ext cx="1088" cy="657"/>
              <a:chOff x="1338" y="935"/>
              <a:chExt cx="1633" cy="1110"/>
            </a:xfrm>
          </p:grpSpPr>
          <p:sp>
            <p:nvSpPr>
              <p:cNvPr id="26685" name="Freeform 71"/>
              <p:cNvSpPr>
                <a:spLocks/>
              </p:cNvSpPr>
              <p:nvPr/>
            </p:nvSpPr>
            <p:spPr bwMode="auto">
              <a:xfrm>
                <a:off x="1338" y="935"/>
                <a:ext cx="1633" cy="1110"/>
              </a:xfrm>
              <a:custGeom>
                <a:avLst/>
                <a:gdLst>
                  <a:gd name="T0" fmla="*/ 475 w 1588"/>
                  <a:gd name="T1" fmla="*/ 150 h 1064"/>
                  <a:gd name="T2" fmla="*/ 281 w 1588"/>
                  <a:gd name="T3" fmla="*/ 160 h 1064"/>
                  <a:gd name="T4" fmla="*/ 208 w 1588"/>
                  <a:gd name="T5" fmla="*/ 179 h 1064"/>
                  <a:gd name="T6" fmla="*/ 171 w 1588"/>
                  <a:gd name="T7" fmla="*/ 188 h 1064"/>
                  <a:gd name="T8" fmla="*/ 143 w 1588"/>
                  <a:gd name="T9" fmla="*/ 209 h 1064"/>
                  <a:gd name="T10" fmla="*/ 115 w 1588"/>
                  <a:gd name="T11" fmla="*/ 219 h 1064"/>
                  <a:gd name="T12" fmla="*/ 61 w 1588"/>
                  <a:gd name="T13" fmla="*/ 268 h 1064"/>
                  <a:gd name="T14" fmla="*/ 42 w 1588"/>
                  <a:gd name="T15" fmla="*/ 297 h 1064"/>
                  <a:gd name="T16" fmla="*/ 115 w 1588"/>
                  <a:gd name="T17" fmla="*/ 357 h 1064"/>
                  <a:gd name="T18" fmla="*/ 124 w 1588"/>
                  <a:gd name="T19" fmla="*/ 385 h 1064"/>
                  <a:gd name="T20" fmla="*/ 143 w 1588"/>
                  <a:gd name="T21" fmla="*/ 416 h 1064"/>
                  <a:gd name="T22" fmla="*/ 79 w 1588"/>
                  <a:gd name="T23" fmla="*/ 464 h 1064"/>
                  <a:gd name="T24" fmla="*/ 42 w 1588"/>
                  <a:gd name="T25" fmla="*/ 524 h 1064"/>
                  <a:gd name="T26" fmla="*/ 24 w 1588"/>
                  <a:gd name="T27" fmla="*/ 554 h 1064"/>
                  <a:gd name="T28" fmla="*/ 161 w 1588"/>
                  <a:gd name="T29" fmla="*/ 623 h 1064"/>
                  <a:gd name="T30" fmla="*/ 152 w 1588"/>
                  <a:gd name="T31" fmla="*/ 691 h 1064"/>
                  <a:gd name="T32" fmla="*/ 69 w 1588"/>
                  <a:gd name="T33" fmla="*/ 751 h 1064"/>
                  <a:gd name="T34" fmla="*/ 50 w 1588"/>
                  <a:gd name="T35" fmla="*/ 917 h 1064"/>
                  <a:gd name="T36" fmla="*/ 134 w 1588"/>
                  <a:gd name="T37" fmla="*/ 966 h 1064"/>
                  <a:gd name="T38" fmla="*/ 208 w 1588"/>
                  <a:gd name="T39" fmla="*/ 986 h 1064"/>
                  <a:gd name="T40" fmla="*/ 475 w 1588"/>
                  <a:gd name="T41" fmla="*/ 997 h 1064"/>
                  <a:gd name="T42" fmla="*/ 713 w 1588"/>
                  <a:gd name="T43" fmla="*/ 1085 h 1064"/>
                  <a:gd name="T44" fmla="*/ 833 w 1588"/>
                  <a:gd name="T45" fmla="*/ 1124 h 1064"/>
                  <a:gd name="T46" fmla="*/ 1017 w 1588"/>
                  <a:gd name="T47" fmla="*/ 1134 h 1064"/>
                  <a:gd name="T48" fmla="*/ 1343 w 1588"/>
                  <a:gd name="T49" fmla="*/ 1111 h 1064"/>
                  <a:gd name="T50" fmla="*/ 1423 w 1588"/>
                  <a:gd name="T51" fmla="*/ 1008 h 1064"/>
                  <a:gd name="T52" fmla="*/ 1224 w 1588"/>
                  <a:gd name="T53" fmla="*/ 947 h 1064"/>
                  <a:gd name="T54" fmla="*/ 1183 w 1588"/>
                  <a:gd name="T55" fmla="*/ 849 h 1064"/>
                  <a:gd name="T56" fmla="*/ 1343 w 1588"/>
                  <a:gd name="T57" fmla="*/ 730 h 1064"/>
                  <a:gd name="T58" fmla="*/ 1266 w 1588"/>
                  <a:gd name="T59" fmla="*/ 611 h 1064"/>
                  <a:gd name="T60" fmla="*/ 1444 w 1588"/>
                  <a:gd name="T61" fmla="*/ 494 h 1064"/>
                  <a:gd name="T62" fmla="*/ 1550 w 1588"/>
                  <a:gd name="T63" fmla="*/ 445 h 1064"/>
                  <a:gd name="T64" fmla="*/ 1679 w 1588"/>
                  <a:gd name="T65" fmla="*/ 317 h 1064"/>
                  <a:gd name="T66" fmla="*/ 1560 w 1588"/>
                  <a:gd name="T67" fmla="*/ 228 h 1064"/>
                  <a:gd name="T68" fmla="*/ 1367 w 1588"/>
                  <a:gd name="T69" fmla="*/ 278 h 1064"/>
                  <a:gd name="T70" fmla="*/ 1266 w 1588"/>
                  <a:gd name="T71" fmla="*/ 219 h 1064"/>
                  <a:gd name="T72" fmla="*/ 1127 w 1588"/>
                  <a:gd name="T73" fmla="*/ 22 h 1064"/>
                  <a:gd name="T74" fmla="*/ 1072 w 1588"/>
                  <a:gd name="T75" fmla="*/ 31 h 1064"/>
                  <a:gd name="T76" fmla="*/ 1044 w 1588"/>
                  <a:gd name="T77" fmla="*/ 42 h 1064"/>
                  <a:gd name="T78" fmla="*/ 1017 w 1588"/>
                  <a:gd name="T79" fmla="*/ 62 h 1064"/>
                  <a:gd name="T80" fmla="*/ 961 w 1588"/>
                  <a:gd name="T81" fmla="*/ 80 h 1064"/>
                  <a:gd name="T82" fmla="*/ 695 w 1588"/>
                  <a:gd name="T83" fmla="*/ 169 h 1064"/>
                  <a:gd name="T84" fmla="*/ 566 w 1588"/>
                  <a:gd name="T85" fmla="*/ 160 h 1064"/>
                  <a:gd name="T86" fmla="*/ 538 w 1588"/>
                  <a:gd name="T87" fmla="*/ 150 h 1064"/>
                  <a:gd name="T88" fmla="*/ 475 w 1588"/>
                  <a:gd name="T89" fmla="*/ 150 h 106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588"/>
                  <a:gd name="T136" fmla="*/ 0 h 1064"/>
                  <a:gd name="T137" fmla="*/ 1588 w 1588"/>
                  <a:gd name="T138" fmla="*/ 1064 h 106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588" h="1064">
                    <a:moveTo>
                      <a:pt x="449" y="138"/>
                    </a:moveTo>
                    <a:cubicBezTo>
                      <a:pt x="391" y="99"/>
                      <a:pt x="326" y="129"/>
                      <a:pt x="265" y="147"/>
                    </a:cubicBezTo>
                    <a:cubicBezTo>
                      <a:pt x="242" y="153"/>
                      <a:pt x="219" y="159"/>
                      <a:pt x="196" y="165"/>
                    </a:cubicBezTo>
                    <a:cubicBezTo>
                      <a:pt x="184" y="168"/>
                      <a:pt x="161" y="173"/>
                      <a:pt x="161" y="173"/>
                    </a:cubicBezTo>
                    <a:cubicBezTo>
                      <a:pt x="153" y="179"/>
                      <a:pt x="145" y="187"/>
                      <a:pt x="135" y="192"/>
                    </a:cubicBezTo>
                    <a:cubicBezTo>
                      <a:pt x="127" y="196"/>
                      <a:pt x="117" y="195"/>
                      <a:pt x="109" y="201"/>
                    </a:cubicBezTo>
                    <a:cubicBezTo>
                      <a:pt x="90" y="215"/>
                      <a:pt x="76" y="233"/>
                      <a:pt x="57" y="246"/>
                    </a:cubicBezTo>
                    <a:cubicBezTo>
                      <a:pt x="52" y="255"/>
                      <a:pt x="40" y="262"/>
                      <a:pt x="40" y="273"/>
                    </a:cubicBezTo>
                    <a:cubicBezTo>
                      <a:pt x="40" y="305"/>
                      <a:pt x="88" y="320"/>
                      <a:pt x="109" y="328"/>
                    </a:cubicBezTo>
                    <a:cubicBezTo>
                      <a:pt x="111" y="336"/>
                      <a:pt x="114" y="346"/>
                      <a:pt x="118" y="354"/>
                    </a:cubicBezTo>
                    <a:cubicBezTo>
                      <a:pt x="123" y="364"/>
                      <a:pt x="137" y="372"/>
                      <a:pt x="135" y="382"/>
                    </a:cubicBezTo>
                    <a:cubicBezTo>
                      <a:pt x="133" y="400"/>
                      <a:pt x="86" y="421"/>
                      <a:pt x="75" y="427"/>
                    </a:cubicBezTo>
                    <a:cubicBezTo>
                      <a:pt x="63" y="445"/>
                      <a:pt x="52" y="463"/>
                      <a:pt x="40" y="481"/>
                    </a:cubicBezTo>
                    <a:cubicBezTo>
                      <a:pt x="34" y="490"/>
                      <a:pt x="22" y="509"/>
                      <a:pt x="22" y="509"/>
                    </a:cubicBezTo>
                    <a:cubicBezTo>
                      <a:pt x="54" y="557"/>
                      <a:pt x="99" y="562"/>
                      <a:pt x="153" y="572"/>
                    </a:cubicBezTo>
                    <a:cubicBezTo>
                      <a:pt x="150" y="593"/>
                      <a:pt x="152" y="616"/>
                      <a:pt x="144" y="635"/>
                    </a:cubicBezTo>
                    <a:cubicBezTo>
                      <a:pt x="138" y="648"/>
                      <a:pt x="80" y="684"/>
                      <a:pt x="65" y="690"/>
                    </a:cubicBezTo>
                    <a:cubicBezTo>
                      <a:pt x="22" y="735"/>
                      <a:pt x="0" y="784"/>
                      <a:pt x="48" y="843"/>
                    </a:cubicBezTo>
                    <a:cubicBezTo>
                      <a:pt x="78" y="879"/>
                      <a:pt x="77" y="871"/>
                      <a:pt x="126" y="888"/>
                    </a:cubicBezTo>
                    <a:cubicBezTo>
                      <a:pt x="149" y="895"/>
                      <a:pt x="196" y="906"/>
                      <a:pt x="196" y="906"/>
                    </a:cubicBezTo>
                    <a:cubicBezTo>
                      <a:pt x="284" y="897"/>
                      <a:pt x="362" y="904"/>
                      <a:pt x="449" y="916"/>
                    </a:cubicBezTo>
                    <a:cubicBezTo>
                      <a:pt x="521" y="955"/>
                      <a:pt x="596" y="970"/>
                      <a:pt x="674" y="997"/>
                    </a:cubicBezTo>
                    <a:cubicBezTo>
                      <a:pt x="706" y="1008"/>
                      <a:pt x="752" y="1030"/>
                      <a:pt x="788" y="1032"/>
                    </a:cubicBezTo>
                    <a:cubicBezTo>
                      <a:pt x="846" y="1037"/>
                      <a:pt x="904" y="1039"/>
                      <a:pt x="962" y="1042"/>
                    </a:cubicBezTo>
                    <a:cubicBezTo>
                      <a:pt x="1085" y="1033"/>
                      <a:pt x="1154" y="1064"/>
                      <a:pt x="1270" y="1021"/>
                    </a:cubicBezTo>
                    <a:cubicBezTo>
                      <a:pt x="1311" y="960"/>
                      <a:pt x="1332" y="975"/>
                      <a:pt x="1346" y="926"/>
                    </a:cubicBezTo>
                    <a:cubicBezTo>
                      <a:pt x="1295" y="872"/>
                      <a:pt x="1234" y="876"/>
                      <a:pt x="1157" y="870"/>
                    </a:cubicBezTo>
                    <a:cubicBezTo>
                      <a:pt x="1097" y="829"/>
                      <a:pt x="1133" y="827"/>
                      <a:pt x="1118" y="780"/>
                    </a:cubicBezTo>
                    <a:cubicBezTo>
                      <a:pt x="1124" y="751"/>
                      <a:pt x="1257" y="707"/>
                      <a:pt x="1270" y="671"/>
                    </a:cubicBezTo>
                    <a:cubicBezTo>
                      <a:pt x="1259" y="655"/>
                      <a:pt x="1142" y="590"/>
                      <a:pt x="1197" y="562"/>
                    </a:cubicBezTo>
                    <a:cubicBezTo>
                      <a:pt x="1221" y="528"/>
                      <a:pt x="1320" y="479"/>
                      <a:pt x="1365" y="454"/>
                    </a:cubicBezTo>
                    <a:cubicBezTo>
                      <a:pt x="1382" y="435"/>
                      <a:pt x="1445" y="423"/>
                      <a:pt x="1465" y="409"/>
                    </a:cubicBezTo>
                    <a:cubicBezTo>
                      <a:pt x="1512" y="377"/>
                      <a:pt x="1558" y="338"/>
                      <a:pt x="1588" y="291"/>
                    </a:cubicBezTo>
                    <a:cubicBezTo>
                      <a:pt x="1569" y="236"/>
                      <a:pt x="1522" y="227"/>
                      <a:pt x="1475" y="210"/>
                    </a:cubicBezTo>
                    <a:cubicBezTo>
                      <a:pt x="1413" y="219"/>
                      <a:pt x="1352" y="235"/>
                      <a:pt x="1292" y="255"/>
                    </a:cubicBezTo>
                    <a:cubicBezTo>
                      <a:pt x="1240" y="247"/>
                      <a:pt x="1213" y="254"/>
                      <a:pt x="1197" y="201"/>
                    </a:cubicBezTo>
                    <a:cubicBezTo>
                      <a:pt x="1186" y="7"/>
                      <a:pt x="1230" y="0"/>
                      <a:pt x="1066" y="20"/>
                    </a:cubicBezTo>
                    <a:cubicBezTo>
                      <a:pt x="1048" y="22"/>
                      <a:pt x="1031" y="26"/>
                      <a:pt x="1013" y="29"/>
                    </a:cubicBezTo>
                    <a:cubicBezTo>
                      <a:pt x="1005" y="32"/>
                      <a:pt x="996" y="34"/>
                      <a:pt x="987" y="38"/>
                    </a:cubicBezTo>
                    <a:cubicBezTo>
                      <a:pt x="978" y="43"/>
                      <a:pt x="971" y="52"/>
                      <a:pt x="962" y="57"/>
                    </a:cubicBezTo>
                    <a:cubicBezTo>
                      <a:pt x="945" y="64"/>
                      <a:pt x="909" y="74"/>
                      <a:pt x="909" y="74"/>
                    </a:cubicBezTo>
                    <a:cubicBezTo>
                      <a:pt x="838" y="124"/>
                      <a:pt x="739" y="135"/>
                      <a:pt x="657" y="155"/>
                    </a:cubicBezTo>
                    <a:cubicBezTo>
                      <a:pt x="616" y="152"/>
                      <a:pt x="576" y="151"/>
                      <a:pt x="535" y="147"/>
                    </a:cubicBezTo>
                    <a:cubicBezTo>
                      <a:pt x="526" y="146"/>
                      <a:pt x="519" y="138"/>
                      <a:pt x="509" y="138"/>
                    </a:cubicBezTo>
                    <a:cubicBezTo>
                      <a:pt x="439" y="138"/>
                      <a:pt x="488" y="157"/>
                      <a:pt x="449" y="138"/>
                    </a:cubicBezTo>
                    <a:close/>
                  </a:path>
                </a:pathLst>
              </a:custGeom>
              <a:solidFill>
                <a:srgbClr val="FFCC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6" name="Freeform 72"/>
              <p:cNvSpPr>
                <a:spLocks/>
              </p:cNvSpPr>
              <p:nvPr/>
            </p:nvSpPr>
            <p:spPr bwMode="auto">
              <a:xfrm>
                <a:off x="1565" y="1253"/>
                <a:ext cx="562" cy="413"/>
              </a:xfrm>
              <a:custGeom>
                <a:avLst/>
                <a:gdLst>
                  <a:gd name="T0" fmla="*/ 264 w 562"/>
                  <a:gd name="T1" fmla="*/ 0 h 413"/>
                  <a:gd name="T2" fmla="*/ 66 w 562"/>
                  <a:gd name="T3" fmla="*/ 85 h 413"/>
                  <a:gd name="T4" fmla="*/ 38 w 562"/>
                  <a:gd name="T5" fmla="*/ 113 h 413"/>
                  <a:gd name="T6" fmla="*/ 0 w 562"/>
                  <a:gd name="T7" fmla="*/ 170 h 413"/>
                  <a:gd name="T8" fmla="*/ 10 w 562"/>
                  <a:gd name="T9" fmla="*/ 226 h 413"/>
                  <a:gd name="T10" fmla="*/ 132 w 562"/>
                  <a:gd name="T11" fmla="*/ 226 h 413"/>
                  <a:gd name="T12" fmla="*/ 189 w 562"/>
                  <a:gd name="T13" fmla="*/ 245 h 413"/>
                  <a:gd name="T14" fmla="*/ 179 w 562"/>
                  <a:gd name="T15" fmla="*/ 283 h 413"/>
                  <a:gd name="T16" fmla="*/ 161 w 562"/>
                  <a:gd name="T17" fmla="*/ 311 h 413"/>
                  <a:gd name="T18" fmla="*/ 142 w 562"/>
                  <a:gd name="T19" fmla="*/ 368 h 413"/>
                  <a:gd name="T20" fmla="*/ 255 w 562"/>
                  <a:gd name="T21" fmla="*/ 377 h 413"/>
                  <a:gd name="T22" fmla="*/ 274 w 562"/>
                  <a:gd name="T23" fmla="*/ 274 h 413"/>
                  <a:gd name="T24" fmla="*/ 359 w 562"/>
                  <a:gd name="T25" fmla="*/ 226 h 413"/>
                  <a:gd name="T26" fmla="*/ 416 w 562"/>
                  <a:gd name="T27" fmla="*/ 207 h 413"/>
                  <a:gd name="T28" fmla="*/ 444 w 562"/>
                  <a:gd name="T29" fmla="*/ 198 h 413"/>
                  <a:gd name="T30" fmla="*/ 529 w 562"/>
                  <a:gd name="T31" fmla="*/ 151 h 413"/>
                  <a:gd name="T32" fmla="*/ 501 w 562"/>
                  <a:gd name="T33" fmla="*/ 9 h 413"/>
                  <a:gd name="T34" fmla="*/ 444 w 562"/>
                  <a:gd name="T35" fmla="*/ 19 h 413"/>
                  <a:gd name="T36" fmla="*/ 387 w 562"/>
                  <a:gd name="T37" fmla="*/ 37 h 413"/>
                  <a:gd name="T38" fmla="*/ 283 w 562"/>
                  <a:gd name="T39" fmla="*/ 19 h 413"/>
                  <a:gd name="T40" fmla="*/ 264 w 562"/>
                  <a:gd name="T41" fmla="*/ 0 h 41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62"/>
                  <a:gd name="T64" fmla="*/ 0 h 413"/>
                  <a:gd name="T65" fmla="*/ 562 w 562"/>
                  <a:gd name="T66" fmla="*/ 413 h 41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62" h="413">
                    <a:moveTo>
                      <a:pt x="264" y="0"/>
                    </a:moveTo>
                    <a:cubicBezTo>
                      <a:pt x="181" y="27"/>
                      <a:pt x="142" y="34"/>
                      <a:pt x="66" y="85"/>
                    </a:cubicBezTo>
                    <a:cubicBezTo>
                      <a:pt x="55" y="92"/>
                      <a:pt x="46" y="103"/>
                      <a:pt x="38" y="113"/>
                    </a:cubicBezTo>
                    <a:cubicBezTo>
                      <a:pt x="24" y="131"/>
                      <a:pt x="0" y="170"/>
                      <a:pt x="0" y="170"/>
                    </a:cubicBezTo>
                    <a:cubicBezTo>
                      <a:pt x="3" y="189"/>
                      <a:pt x="1" y="209"/>
                      <a:pt x="10" y="226"/>
                    </a:cubicBezTo>
                    <a:cubicBezTo>
                      <a:pt x="31" y="268"/>
                      <a:pt x="101" y="234"/>
                      <a:pt x="132" y="226"/>
                    </a:cubicBezTo>
                    <a:cubicBezTo>
                      <a:pt x="151" y="232"/>
                      <a:pt x="170" y="239"/>
                      <a:pt x="189" y="245"/>
                    </a:cubicBezTo>
                    <a:cubicBezTo>
                      <a:pt x="201" y="249"/>
                      <a:pt x="184" y="271"/>
                      <a:pt x="179" y="283"/>
                    </a:cubicBezTo>
                    <a:cubicBezTo>
                      <a:pt x="175" y="293"/>
                      <a:pt x="165" y="301"/>
                      <a:pt x="161" y="311"/>
                    </a:cubicBezTo>
                    <a:cubicBezTo>
                      <a:pt x="153" y="329"/>
                      <a:pt x="142" y="368"/>
                      <a:pt x="142" y="368"/>
                    </a:cubicBezTo>
                    <a:cubicBezTo>
                      <a:pt x="187" y="413"/>
                      <a:pt x="199" y="397"/>
                      <a:pt x="255" y="377"/>
                    </a:cubicBezTo>
                    <a:cubicBezTo>
                      <a:pt x="259" y="342"/>
                      <a:pt x="252" y="301"/>
                      <a:pt x="274" y="274"/>
                    </a:cubicBezTo>
                    <a:cubicBezTo>
                      <a:pt x="283" y="263"/>
                      <a:pt x="345" y="232"/>
                      <a:pt x="359" y="226"/>
                    </a:cubicBezTo>
                    <a:cubicBezTo>
                      <a:pt x="377" y="218"/>
                      <a:pt x="397" y="213"/>
                      <a:pt x="416" y="207"/>
                    </a:cubicBezTo>
                    <a:cubicBezTo>
                      <a:pt x="425" y="204"/>
                      <a:pt x="444" y="198"/>
                      <a:pt x="444" y="198"/>
                    </a:cubicBezTo>
                    <a:cubicBezTo>
                      <a:pt x="472" y="179"/>
                      <a:pt x="501" y="170"/>
                      <a:pt x="529" y="151"/>
                    </a:cubicBezTo>
                    <a:cubicBezTo>
                      <a:pt x="545" y="98"/>
                      <a:pt x="562" y="31"/>
                      <a:pt x="501" y="9"/>
                    </a:cubicBezTo>
                    <a:cubicBezTo>
                      <a:pt x="482" y="12"/>
                      <a:pt x="463" y="14"/>
                      <a:pt x="444" y="19"/>
                    </a:cubicBezTo>
                    <a:cubicBezTo>
                      <a:pt x="425" y="24"/>
                      <a:pt x="387" y="37"/>
                      <a:pt x="387" y="37"/>
                    </a:cubicBezTo>
                    <a:cubicBezTo>
                      <a:pt x="319" y="15"/>
                      <a:pt x="408" y="42"/>
                      <a:pt x="283" y="19"/>
                    </a:cubicBezTo>
                    <a:cubicBezTo>
                      <a:pt x="246" y="12"/>
                      <a:pt x="250" y="14"/>
                      <a:pt x="264" y="0"/>
                    </a:cubicBezTo>
                    <a:close/>
                  </a:path>
                </a:pathLst>
              </a:custGeom>
              <a:solidFill>
                <a:srgbClr val="65372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7" name="Oval 73"/>
              <p:cNvSpPr>
                <a:spLocks noChangeArrowheads="1"/>
              </p:cNvSpPr>
              <p:nvPr/>
            </p:nvSpPr>
            <p:spPr bwMode="auto">
              <a:xfrm>
                <a:off x="2018" y="1616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688" name="Oval 74"/>
              <p:cNvSpPr>
                <a:spLocks noChangeArrowheads="1"/>
              </p:cNvSpPr>
              <p:nvPr/>
            </p:nvSpPr>
            <p:spPr bwMode="auto">
              <a:xfrm>
                <a:off x="2245" y="1298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689" name="Oval 75"/>
              <p:cNvSpPr>
                <a:spLocks noChangeArrowheads="1"/>
              </p:cNvSpPr>
              <p:nvPr/>
            </p:nvSpPr>
            <p:spPr bwMode="auto">
              <a:xfrm>
                <a:off x="2245" y="1434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690" name="Oval 76"/>
              <p:cNvSpPr>
                <a:spLocks noChangeArrowheads="1"/>
              </p:cNvSpPr>
              <p:nvPr/>
            </p:nvSpPr>
            <p:spPr bwMode="auto">
              <a:xfrm>
                <a:off x="2381" y="1570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691" name="Oval 77"/>
              <p:cNvSpPr>
                <a:spLocks noChangeArrowheads="1"/>
              </p:cNvSpPr>
              <p:nvPr/>
            </p:nvSpPr>
            <p:spPr bwMode="auto">
              <a:xfrm>
                <a:off x="2200" y="1706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692" name="Oval 78"/>
              <p:cNvSpPr>
                <a:spLocks noChangeArrowheads="1"/>
              </p:cNvSpPr>
              <p:nvPr/>
            </p:nvSpPr>
            <p:spPr bwMode="auto">
              <a:xfrm>
                <a:off x="2109" y="1797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693" name="Oval 79"/>
              <p:cNvSpPr>
                <a:spLocks noChangeArrowheads="1"/>
              </p:cNvSpPr>
              <p:nvPr/>
            </p:nvSpPr>
            <p:spPr bwMode="auto">
              <a:xfrm>
                <a:off x="2290" y="1888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694" name="Oval 80"/>
              <p:cNvSpPr>
                <a:spLocks noChangeArrowheads="1"/>
              </p:cNvSpPr>
              <p:nvPr/>
            </p:nvSpPr>
            <p:spPr bwMode="auto">
              <a:xfrm>
                <a:off x="1973" y="1797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695" name="Oval 81"/>
              <p:cNvSpPr>
                <a:spLocks noChangeArrowheads="1"/>
              </p:cNvSpPr>
              <p:nvPr/>
            </p:nvSpPr>
            <p:spPr bwMode="auto">
              <a:xfrm>
                <a:off x="2154" y="1570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696" name="Oval 82"/>
              <p:cNvSpPr>
                <a:spLocks noChangeArrowheads="1"/>
              </p:cNvSpPr>
              <p:nvPr/>
            </p:nvSpPr>
            <p:spPr bwMode="auto">
              <a:xfrm>
                <a:off x="1701" y="1752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697" name="Oval 83"/>
              <p:cNvSpPr>
                <a:spLocks noChangeArrowheads="1"/>
              </p:cNvSpPr>
              <p:nvPr/>
            </p:nvSpPr>
            <p:spPr bwMode="auto">
              <a:xfrm>
                <a:off x="2472" y="1344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698" name="Oval 84"/>
              <p:cNvSpPr>
                <a:spLocks noChangeArrowheads="1"/>
              </p:cNvSpPr>
              <p:nvPr/>
            </p:nvSpPr>
            <p:spPr bwMode="auto">
              <a:xfrm>
                <a:off x="2200" y="1162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699" name="Oval 85"/>
              <p:cNvSpPr>
                <a:spLocks noChangeArrowheads="1"/>
              </p:cNvSpPr>
              <p:nvPr/>
            </p:nvSpPr>
            <p:spPr bwMode="auto">
              <a:xfrm>
                <a:off x="2381" y="1207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  <p:sp>
            <p:nvSpPr>
              <p:cNvPr id="26700" name="Oval 86"/>
              <p:cNvSpPr>
                <a:spLocks noChangeArrowheads="1"/>
              </p:cNvSpPr>
              <p:nvPr/>
            </p:nvSpPr>
            <p:spPr bwMode="auto">
              <a:xfrm>
                <a:off x="2699" y="1298"/>
                <a:ext cx="45" cy="45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r-Latn-CS"/>
              </a:p>
            </p:txBody>
          </p:sp>
        </p:grpSp>
        <p:sp>
          <p:nvSpPr>
            <p:cNvPr id="26684" name="Freeform 87"/>
            <p:cNvSpPr>
              <a:spLocks/>
            </p:cNvSpPr>
            <p:nvPr/>
          </p:nvSpPr>
          <p:spPr bwMode="auto">
            <a:xfrm>
              <a:off x="1701" y="3612"/>
              <a:ext cx="182" cy="90"/>
            </a:xfrm>
            <a:custGeom>
              <a:avLst/>
              <a:gdLst>
                <a:gd name="T0" fmla="*/ 0 w 318"/>
                <a:gd name="T1" fmla="*/ 0 h 90"/>
                <a:gd name="T2" fmla="*/ 104 w 318"/>
                <a:gd name="T3" fmla="*/ 0 h 90"/>
                <a:gd name="T4" fmla="*/ 89 w 318"/>
                <a:gd name="T5" fmla="*/ 45 h 90"/>
                <a:gd name="T6" fmla="*/ 104 w 318"/>
                <a:gd name="T7" fmla="*/ 90 h 90"/>
                <a:gd name="T8" fmla="*/ 0 w 318"/>
                <a:gd name="T9" fmla="*/ 90 h 90"/>
                <a:gd name="T10" fmla="*/ 0 w 318"/>
                <a:gd name="T11" fmla="*/ 0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8"/>
                <a:gd name="T19" fmla="*/ 0 h 90"/>
                <a:gd name="T20" fmla="*/ 318 w 318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8" h="90">
                  <a:moveTo>
                    <a:pt x="0" y="0"/>
                  </a:moveTo>
                  <a:lnTo>
                    <a:pt x="318" y="0"/>
                  </a:lnTo>
                  <a:lnTo>
                    <a:pt x="272" y="45"/>
                  </a:lnTo>
                  <a:lnTo>
                    <a:pt x="318" y="90"/>
                  </a:lnTo>
                  <a:lnTo>
                    <a:pt x="0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8"/>
          <p:cNvGrpSpPr>
            <a:grpSpLocks/>
          </p:cNvGrpSpPr>
          <p:nvPr/>
        </p:nvGrpSpPr>
        <p:grpSpPr bwMode="auto">
          <a:xfrm>
            <a:off x="3563938" y="5300663"/>
            <a:ext cx="914400" cy="755650"/>
            <a:chOff x="1645" y="3294"/>
            <a:chExt cx="562" cy="476"/>
          </a:xfrm>
        </p:grpSpPr>
        <p:sp>
          <p:nvSpPr>
            <p:cNvPr id="26680" name="Text Box 89"/>
            <p:cNvSpPr txBox="1">
              <a:spLocks noChangeArrowheads="1"/>
            </p:cNvSpPr>
            <p:nvPr/>
          </p:nvSpPr>
          <p:spPr bwMode="auto">
            <a:xfrm rot="5400000">
              <a:off x="1724" y="3215"/>
              <a:ext cx="404" cy="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5400">
                  <a:solidFill>
                    <a:srgbClr val="FD2A07"/>
                  </a:solidFill>
                  <a:latin typeface="Arial" pitchFamily="34" charset="0"/>
                  <a:cs typeface="Angsana New" pitchFamily="18" charset="-34"/>
                </a:rPr>
                <a:t>Y</a:t>
              </a:r>
            </a:p>
          </p:txBody>
        </p:sp>
        <p:sp>
          <p:nvSpPr>
            <p:cNvPr id="26681" name="Freeform 90"/>
            <p:cNvSpPr>
              <a:spLocks/>
            </p:cNvSpPr>
            <p:nvPr/>
          </p:nvSpPr>
          <p:spPr bwMode="auto">
            <a:xfrm rot="5400000">
              <a:off x="1879" y="3479"/>
              <a:ext cx="476" cy="106"/>
            </a:xfrm>
            <a:custGeom>
              <a:avLst/>
              <a:gdLst>
                <a:gd name="T0" fmla="*/ 105 w 665"/>
                <a:gd name="T1" fmla="*/ 3 h 242"/>
                <a:gd name="T2" fmla="*/ 291 w 665"/>
                <a:gd name="T3" fmla="*/ 3 h 242"/>
                <a:gd name="T4" fmla="*/ 337 w 665"/>
                <a:gd name="T5" fmla="*/ 20 h 242"/>
                <a:gd name="T6" fmla="*/ 314 w 665"/>
                <a:gd name="T7" fmla="*/ 38 h 242"/>
                <a:gd name="T8" fmla="*/ 221 w 665"/>
                <a:gd name="T9" fmla="*/ 46 h 242"/>
                <a:gd name="T10" fmla="*/ 35 w 665"/>
                <a:gd name="T11" fmla="*/ 38 h 242"/>
                <a:gd name="T12" fmla="*/ 11 w 665"/>
                <a:gd name="T13" fmla="*/ 20 h 242"/>
                <a:gd name="T14" fmla="*/ 35 w 665"/>
                <a:gd name="T15" fmla="*/ 3 h 242"/>
                <a:gd name="T16" fmla="*/ 105 w 665"/>
                <a:gd name="T17" fmla="*/ 3 h 2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65"/>
                <a:gd name="T28" fmla="*/ 0 h 242"/>
                <a:gd name="T29" fmla="*/ 665 w 665"/>
                <a:gd name="T30" fmla="*/ 242 h 2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65" h="242">
                  <a:moveTo>
                    <a:pt x="204" y="15"/>
                  </a:moveTo>
                  <a:cubicBezTo>
                    <a:pt x="287" y="15"/>
                    <a:pt x="491" y="0"/>
                    <a:pt x="567" y="15"/>
                  </a:cubicBezTo>
                  <a:cubicBezTo>
                    <a:pt x="643" y="30"/>
                    <a:pt x="651" y="76"/>
                    <a:pt x="658" y="106"/>
                  </a:cubicBezTo>
                  <a:cubicBezTo>
                    <a:pt x="665" y="136"/>
                    <a:pt x="650" y="174"/>
                    <a:pt x="612" y="197"/>
                  </a:cubicBezTo>
                  <a:cubicBezTo>
                    <a:pt x="574" y="220"/>
                    <a:pt x="522" y="242"/>
                    <a:pt x="431" y="242"/>
                  </a:cubicBezTo>
                  <a:cubicBezTo>
                    <a:pt x="340" y="242"/>
                    <a:pt x="136" y="220"/>
                    <a:pt x="68" y="197"/>
                  </a:cubicBezTo>
                  <a:cubicBezTo>
                    <a:pt x="0" y="174"/>
                    <a:pt x="23" y="136"/>
                    <a:pt x="23" y="106"/>
                  </a:cubicBezTo>
                  <a:cubicBezTo>
                    <a:pt x="23" y="76"/>
                    <a:pt x="45" y="30"/>
                    <a:pt x="68" y="15"/>
                  </a:cubicBezTo>
                  <a:cubicBezTo>
                    <a:pt x="91" y="0"/>
                    <a:pt x="121" y="15"/>
                    <a:pt x="204" y="15"/>
                  </a:cubicBezTo>
                  <a:close/>
                </a:path>
              </a:pathLst>
            </a:custGeom>
            <a:solidFill>
              <a:srgbClr val="F55B0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82" name="Freeform 91"/>
            <p:cNvSpPr>
              <a:spLocks/>
            </p:cNvSpPr>
            <p:nvPr/>
          </p:nvSpPr>
          <p:spPr bwMode="auto">
            <a:xfrm>
              <a:off x="1883" y="3612"/>
              <a:ext cx="181" cy="90"/>
            </a:xfrm>
            <a:custGeom>
              <a:avLst/>
              <a:gdLst>
                <a:gd name="T0" fmla="*/ 0 w 317"/>
                <a:gd name="T1" fmla="*/ 14 h 227"/>
                <a:gd name="T2" fmla="*/ 15 w 317"/>
                <a:gd name="T3" fmla="*/ 0 h 227"/>
                <a:gd name="T4" fmla="*/ 103 w 317"/>
                <a:gd name="T5" fmla="*/ 0 h 227"/>
                <a:gd name="T6" fmla="*/ 103 w 317"/>
                <a:gd name="T7" fmla="*/ 36 h 227"/>
                <a:gd name="T8" fmla="*/ 15 w 317"/>
                <a:gd name="T9" fmla="*/ 36 h 227"/>
                <a:gd name="T10" fmla="*/ 0 w 317"/>
                <a:gd name="T11" fmla="*/ 14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7"/>
                <a:gd name="T19" fmla="*/ 0 h 227"/>
                <a:gd name="T20" fmla="*/ 317 w 317"/>
                <a:gd name="T21" fmla="*/ 227 h 2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7" h="227">
                  <a:moveTo>
                    <a:pt x="0" y="91"/>
                  </a:moveTo>
                  <a:lnTo>
                    <a:pt x="45" y="0"/>
                  </a:lnTo>
                  <a:lnTo>
                    <a:pt x="317" y="0"/>
                  </a:lnTo>
                  <a:lnTo>
                    <a:pt x="317" y="227"/>
                  </a:lnTo>
                  <a:lnTo>
                    <a:pt x="45" y="227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2"/>
          <p:cNvGrpSpPr>
            <a:grpSpLocks/>
          </p:cNvGrpSpPr>
          <p:nvPr/>
        </p:nvGrpSpPr>
        <p:grpSpPr bwMode="auto">
          <a:xfrm>
            <a:off x="1331913" y="3716338"/>
            <a:ext cx="1727200" cy="1081087"/>
            <a:chOff x="1338" y="935"/>
            <a:chExt cx="1633" cy="1110"/>
          </a:xfrm>
        </p:grpSpPr>
        <p:sp>
          <p:nvSpPr>
            <p:cNvPr id="26664" name="Freeform 93"/>
            <p:cNvSpPr>
              <a:spLocks/>
            </p:cNvSpPr>
            <p:nvPr/>
          </p:nvSpPr>
          <p:spPr bwMode="auto">
            <a:xfrm>
              <a:off x="1338" y="935"/>
              <a:ext cx="1633" cy="1110"/>
            </a:xfrm>
            <a:custGeom>
              <a:avLst/>
              <a:gdLst>
                <a:gd name="T0" fmla="*/ 475 w 1588"/>
                <a:gd name="T1" fmla="*/ 150 h 1064"/>
                <a:gd name="T2" fmla="*/ 281 w 1588"/>
                <a:gd name="T3" fmla="*/ 160 h 1064"/>
                <a:gd name="T4" fmla="*/ 208 w 1588"/>
                <a:gd name="T5" fmla="*/ 179 h 1064"/>
                <a:gd name="T6" fmla="*/ 171 w 1588"/>
                <a:gd name="T7" fmla="*/ 188 h 1064"/>
                <a:gd name="T8" fmla="*/ 143 w 1588"/>
                <a:gd name="T9" fmla="*/ 209 h 1064"/>
                <a:gd name="T10" fmla="*/ 115 w 1588"/>
                <a:gd name="T11" fmla="*/ 219 h 1064"/>
                <a:gd name="T12" fmla="*/ 61 w 1588"/>
                <a:gd name="T13" fmla="*/ 268 h 1064"/>
                <a:gd name="T14" fmla="*/ 42 w 1588"/>
                <a:gd name="T15" fmla="*/ 297 h 1064"/>
                <a:gd name="T16" fmla="*/ 115 w 1588"/>
                <a:gd name="T17" fmla="*/ 357 h 1064"/>
                <a:gd name="T18" fmla="*/ 124 w 1588"/>
                <a:gd name="T19" fmla="*/ 385 h 1064"/>
                <a:gd name="T20" fmla="*/ 143 w 1588"/>
                <a:gd name="T21" fmla="*/ 416 h 1064"/>
                <a:gd name="T22" fmla="*/ 79 w 1588"/>
                <a:gd name="T23" fmla="*/ 464 h 1064"/>
                <a:gd name="T24" fmla="*/ 42 w 1588"/>
                <a:gd name="T25" fmla="*/ 524 h 1064"/>
                <a:gd name="T26" fmla="*/ 24 w 1588"/>
                <a:gd name="T27" fmla="*/ 554 h 1064"/>
                <a:gd name="T28" fmla="*/ 161 w 1588"/>
                <a:gd name="T29" fmla="*/ 623 h 1064"/>
                <a:gd name="T30" fmla="*/ 152 w 1588"/>
                <a:gd name="T31" fmla="*/ 691 h 1064"/>
                <a:gd name="T32" fmla="*/ 69 w 1588"/>
                <a:gd name="T33" fmla="*/ 751 h 1064"/>
                <a:gd name="T34" fmla="*/ 50 w 1588"/>
                <a:gd name="T35" fmla="*/ 917 h 1064"/>
                <a:gd name="T36" fmla="*/ 134 w 1588"/>
                <a:gd name="T37" fmla="*/ 966 h 1064"/>
                <a:gd name="T38" fmla="*/ 208 w 1588"/>
                <a:gd name="T39" fmla="*/ 986 h 1064"/>
                <a:gd name="T40" fmla="*/ 475 w 1588"/>
                <a:gd name="T41" fmla="*/ 997 h 1064"/>
                <a:gd name="T42" fmla="*/ 713 w 1588"/>
                <a:gd name="T43" fmla="*/ 1085 h 1064"/>
                <a:gd name="T44" fmla="*/ 833 w 1588"/>
                <a:gd name="T45" fmla="*/ 1124 h 1064"/>
                <a:gd name="T46" fmla="*/ 1017 w 1588"/>
                <a:gd name="T47" fmla="*/ 1134 h 1064"/>
                <a:gd name="T48" fmla="*/ 1343 w 1588"/>
                <a:gd name="T49" fmla="*/ 1111 h 1064"/>
                <a:gd name="T50" fmla="*/ 1423 w 1588"/>
                <a:gd name="T51" fmla="*/ 1008 h 1064"/>
                <a:gd name="T52" fmla="*/ 1224 w 1588"/>
                <a:gd name="T53" fmla="*/ 947 h 1064"/>
                <a:gd name="T54" fmla="*/ 1183 w 1588"/>
                <a:gd name="T55" fmla="*/ 849 h 1064"/>
                <a:gd name="T56" fmla="*/ 1343 w 1588"/>
                <a:gd name="T57" fmla="*/ 730 h 1064"/>
                <a:gd name="T58" fmla="*/ 1266 w 1588"/>
                <a:gd name="T59" fmla="*/ 611 h 1064"/>
                <a:gd name="T60" fmla="*/ 1444 w 1588"/>
                <a:gd name="T61" fmla="*/ 494 h 1064"/>
                <a:gd name="T62" fmla="*/ 1550 w 1588"/>
                <a:gd name="T63" fmla="*/ 445 h 1064"/>
                <a:gd name="T64" fmla="*/ 1679 w 1588"/>
                <a:gd name="T65" fmla="*/ 317 h 1064"/>
                <a:gd name="T66" fmla="*/ 1560 w 1588"/>
                <a:gd name="T67" fmla="*/ 228 h 1064"/>
                <a:gd name="T68" fmla="*/ 1367 w 1588"/>
                <a:gd name="T69" fmla="*/ 278 h 1064"/>
                <a:gd name="T70" fmla="*/ 1266 w 1588"/>
                <a:gd name="T71" fmla="*/ 219 h 1064"/>
                <a:gd name="T72" fmla="*/ 1127 w 1588"/>
                <a:gd name="T73" fmla="*/ 22 h 1064"/>
                <a:gd name="T74" fmla="*/ 1072 w 1588"/>
                <a:gd name="T75" fmla="*/ 31 h 1064"/>
                <a:gd name="T76" fmla="*/ 1044 w 1588"/>
                <a:gd name="T77" fmla="*/ 42 h 1064"/>
                <a:gd name="T78" fmla="*/ 1017 w 1588"/>
                <a:gd name="T79" fmla="*/ 62 h 1064"/>
                <a:gd name="T80" fmla="*/ 961 w 1588"/>
                <a:gd name="T81" fmla="*/ 80 h 1064"/>
                <a:gd name="T82" fmla="*/ 695 w 1588"/>
                <a:gd name="T83" fmla="*/ 169 h 1064"/>
                <a:gd name="T84" fmla="*/ 566 w 1588"/>
                <a:gd name="T85" fmla="*/ 160 h 1064"/>
                <a:gd name="T86" fmla="*/ 538 w 1588"/>
                <a:gd name="T87" fmla="*/ 150 h 1064"/>
                <a:gd name="T88" fmla="*/ 475 w 1588"/>
                <a:gd name="T89" fmla="*/ 150 h 106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88"/>
                <a:gd name="T136" fmla="*/ 0 h 1064"/>
                <a:gd name="T137" fmla="*/ 1588 w 1588"/>
                <a:gd name="T138" fmla="*/ 1064 h 106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88" h="1064">
                  <a:moveTo>
                    <a:pt x="449" y="138"/>
                  </a:moveTo>
                  <a:cubicBezTo>
                    <a:pt x="391" y="99"/>
                    <a:pt x="326" y="129"/>
                    <a:pt x="265" y="147"/>
                  </a:cubicBezTo>
                  <a:cubicBezTo>
                    <a:pt x="242" y="153"/>
                    <a:pt x="219" y="159"/>
                    <a:pt x="196" y="165"/>
                  </a:cubicBezTo>
                  <a:cubicBezTo>
                    <a:pt x="184" y="168"/>
                    <a:pt x="161" y="173"/>
                    <a:pt x="161" y="173"/>
                  </a:cubicBezTo>
                  <a:cubicBezTo>
                    <a:pt x="153" y="179"/>
                    <a:pt x="145" y="187"/>
                    <a:pt x="135" y="192"/>
                  </a:cubicBezTo>
                  <a:cubicBezTo>
                    <a:pt x="127" y="196"/>
                    <a:pt x="117" y="195"/>
                    <a:pt x="109" y="201"/>
                  </a:cubicBezTo>
                  <a:cubicBezTo>
                    <a:pt x="90" y="215"/>
                    <a:pt x="76" y="233"/>
                    <a:pt x="57" y="246"/>
                  </a:cubicBezTo>
                  <a:cubicBezTo>
                    <a:pt x="52" y="255"/>
                    <a:pt x="40" y="262"/>
                    <a:pt x="40" y="273"/>
                  </a:cubicBezTo>
                  <a:cubicBezTo>
                    <a:pt x="40" y="305"/>
                    <a:pt x="88" y="320"/>
                    <a:pt x="109" y="328"/>
                  </a:cubicBezTo>
                  <a:cubicBezTo>
                    <a:pt x="111" y="336"/>
                    <a:pt x="114" y="346"/>
                    <a:pt x="118" y="354"/>
                  </a:cubicBezTo>
                  <a:cubicBezTo>
                    <a:pt x="123" y="364"/>
                    <a:pt x="137" y="372"/>
                    <a:pt x="135" y="382"/>
                  </a:cubicBezTo>
                  <a:cubicBezTo>
                    <a:pt x="133" y="400"/>
                    <a:pt x="86" y="421"/>
                    <a:pt x="75" y="427"/>
                  </a:cubicBezTo>
                  <a:cubicBezTo>
                    <a:pt x="63" y="445"/>
                    <a:pt x="52" y="463"/>
                    <a:pt x="40" y="481"/>
                  </a:cubicBezTo>
                  <a:cubicBezTo>
                    <a:pt x="34" y="490"/>
                    <a:pt x="22" y="509"/>
                    <a:pt x="22" y="509"/>
                  </a:cubicBezTo>
                  <a:cubicBezTo>
                    <a:pt x="54" y="557"/>
                    <a:pt x="99" y="562"/>
                    <a:pt x="153" y="572"/>
                  </a:cubicBezTo>
                  <a:cubicBezTo>
                    <a:pt x="150" y="593"/>
                    <a:pt x="152" y="616"/>
                    <a:pt x="144" y="635"/>
                  </a:cubicBezTo>
                  <a:cubicBezTo>
                    <a:pt x="138" y="648"/>
                    <a:pt x="80" y="684"/>
                    <a:pt x="65" y="690"/>
                  </a:cubicBezTo>
                  <a:cubicBezTo>
                    <a:pt x="22" y="735"/>
                    <a:pt x="0" y="784"/>
                    <a:pt x="48" y="843"/>
                  </a:cubicBezTo>
                  <a:cubicBezTo>
                    <a:pt x="78" y="879"/>
                    <a:pt x="77" y="871"/>
                    <a:pt x="126" y="888"/>
                  </a:cubicBezTo>
                  <a:cubicBezTo>
                    <a:pt x="149" y="895"/>
                    <a:pt x="196" y="906"/>
                    <a:pt x="196" y="906"/>
                  </a:cubicBezTo>
                  <a:cubicBezTo>
                    <a:pt x="284" y="897"/>
                    <a:pt x="362" y="904"/>
                    <a:pt x="449" y="916"/>
                  </a:cubicBezTo>
                  <a:cubicBezTo>
                    <a:pt x="521" y="955"/>
                    <a:pt x="596" y="970"/>
                    <a:pt x="674" y="997"/>
                  </a:cubicBezTo>
                  <a:cubicBezTo>
                    <a:pt x="706" y="1008"/>
                    <a:pt x="752" y="1030"/>
                    <a:pt x="788" y="1032"/>
                  </a:cubicBezTo>
                  <a:cubicBezTo>
                    <a:pt x="846" y="1037"/>
                    <a:pt x="904" y="1039"/>
                    <a:pt x="962" y="1042"/>
                  </a:cubicBezTo>
                  <a:cubicBezTo>
                    <a:pt x="1085" y="1033"/>
                    <a:pt x="1154" y="1064"/>
                    <a:pt x="1270" y="1021"/>
                  </a:cubicBezTo>
                  <a:cubicBezTo>
                    <a:pt x="1311" y="960"/>
                    <a:pt x="1332" y="975"/>
                    <a:pt x="1346" y="926"/>
                  </a:cubicBezTo>
                  <a:cubicBezTo>
                    <a:pt x="1295" y="872"/>
                    <a:pt x="1234" y="876"/>
                    <a:pt x="1157" y="870"/>
                  </a:cubicBezTo>
                  <a:cubicBezTo>
                    <a:pt x="1097" y="829"/>
                    <a:pt x="1133" y="827"/>
                    <a:pt x="1118" y="780"/>
                  </a:cubicBezTo>
                  <a:cubicBezTo>
                    <a:pt x="1124" y="751"/>
                    <a:pt x="1257" y="707"/>
                    <a:pt x="1270" y="671"/>
                  </a:cubicBezTo>
                  <a:cubicBezTo>
                    <a:pt x="1259" y="655"/>
                    <a:pt x="1142" y="590"/>
                    <a:pt x="1197" y="562"/>
                  </a:cubicBezTo>
                  <a:cubicBezTo>
                    <a:pt x="1221" y="528"/>
                    <a:pt x="1320" y="479"/>
                    <a:pt x="1365" y="454"/>
                  </a:cubicBezTo>
                  <a:cubicBezTo>
                    <a:pt x="1382" y="435"/>
                    <a:pt x="1445" y="423"/>
                    <a:pt x="1465" y="409"/>
                  </a:cubicBezTo>
                  <a:cubicBezTo>
                    <a:pt x="1512" y="377"/>
                    <a:pt x="1558" y="338"/>
                    <a:pt x="1588" y="291"/>
                  </a:cubicBezTo>
                  <a:cubicBezTo>
                    <a:pt x="1569" y="236"/>
                    <a:pt x="1522" y="227"/>
                    <a:pt x="1475" y="210"/>
                  </a:cubicBezTo>
                  <a:cubicBezTo>
                    <a:pt x="1413" y="219"/>
                    <a:pt x="1352" y="235"/>
                    <a:pt x="1292" y="255"/>
                  </a:cubicBezTo>
                  <a:cubicBezTo>
                    <a:pt x="1240" y="247"/>
                    <a:pt x="1213" y="254"/>
                    <a:pt x="1197" y="201"/>
                  </a:cubicBezTo>
                  <a:cubicBezTo>
                    <a:pt x="1186" y="7"/>
                    <a:pt x="1230" y="0"/>
                    <a:pt x="1066" y="20"/>
                  </a:cubicBezTo>
                  <a:cubicBezTo>
                    <a:pt x="1048" y="22"/>
                    <a:pt x="1031" y="26"/>
                    <a:pt x="1013" y="29"/>
                  </a:cubicBezTo>
                  <a:cubicBezTo>
                    <a:pt x="1005" y="32"/>
                    <a:pt x="996" y="34"/>
                    <a:pt x="987" y="38"/>
                  </a:cubicBezTo>
                  <a:cubicBezTo>
                    <a:pt x="978" y="43"/>
                    <a:pt x="971" y="52"/>
                    <a:pt x="962" y="57"/>
                  </a:cubicBezTo>
                  <a:cubicBezTo>
                    <a:pt x="945" y="64"/>
                    <a:pt x="909" y="74"/>
                    <a:pt x="909" y="74"/>
                  </a:cubicBezTo>
                  <a:cubicBezTo>
                    <a:pt x="838" y="124"/>
                    <a:pt x="739" y="135"/>
                    <a:pt x="657" y="155"/>
                  </a:cubicBezTo>
                  <a:cubicBezTo>
                    <a:pt x="616" y="152"/>
                    <a:pt x="576" y="151"/>
                    <a:pt x="535" y="147"/>
                  </a:cubicBezTo>
                  <a:cubicBezTo>
                    <a:pt x="526" y="146"/>
                    <a:pt x="519" y="138"/>
                    <a:pt x="509" y="138"/>
                  </a:cubicBezTo>
                  <a:cubicBezTo>
                    <a:pt x="439" y="138"/>
                    <a:pt x="488" y="157"/>
                    <a:pt x="449" y="138"/>
                  </a:cubicBezTo>
                  <a:close/>
                </a:path>
              </a:pathLst>
            </a:cu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65" name="Freeform 94"/>
            <p:cNvSpPr>
              <a:spLocks/>
            </p:cNvSpPr>
            <p:nvPr/>
          </p:nvSpPr>
          <p:spPr bwMode="auto">
            <a:xfrm>
              <a:off x="1565" y="1253"/>
              <a:ext cx="562" cy="413"/>
            </a:xfrm>
            <a:custGeom>
              <a:avLst/>
              <a:gdLst>
                <a:gd name="T0" fmla="*/ 264 w 562"/>
                <a:gd name="T1" fmla="*/ 0 h 413"/>
                <a:gd name="T2" fmla="*/ 66 w 562"/>
                <a:gd name="T3" fmla="*/ 85 h 413"/>
                <a:gd name="T4" fmla="*/ 38 w 562"/>
                <a:gd name="T5" fmla="*/ 113 h 413"/>
                <a:gd name="T6" fmla="*/ 0 w 562"/>
                <a:gd name="T7" fmla="*/ 170 h 413"/>
                <a:gd name="T8" fmla="*/ 10 w 562"/>
                <a:gd name="T9" fmla="*/ 226 h 413"/>
                <a:gd name="T10" fmla="*/ 132 w 562"/>
                <a:gd name="T11" fmla="*/ 226 h 413"/>
                <a:gd name="T12" fmla="*/ 189 w 562"/>
                <a:gd name="T13" fmla="*/ 245 h 413"/>
                <a:gd name="T14" fmla="*/ 179 w 562"/>
                <a:gd name="T15" fmla="*/ 283 h 413"/>
                <a:gd name="T16" fmla="*/ 161 w 562"/>
                <a:gd name="T17" fmla="*/ 311 h 413"/>
                <a:gd name="T18" fmla="*/ 142 w 562"/>
                <a:gd name="T19" fmla="*/ 368 h 413"/>
                <a:gd name="T20" fmla="*/ 255 w 562"/>
                <a:gd name="T21" fmla="*/ 377 h 413"/>
                <a:gd name="T22" fmla="*/ 274 w 562"/>
                <a:gd name="T23" fmla="*/ 274 h 413"/>
                <a:gd name="T24" fmla="*/ 359 w 562"/>
                <a:gd name="T25" fmla="*/ 226 h 413"/>
                <a:gd name="T26" fmla="*/ 416 w 562"/>
                <a:gd name="T27" fmla="*/ 207 h 413"/>
                <a:gd name="T28" fmla="*/ 444 w 562"/>
                <a:gd name="T29" fmla="*/ 198 h 413"/>
                <a:gd name="T30" fmla="*/ 529 w 562"/>
                <a:gd name="T31" fmla="*/ 151 h 413"/>
                <a:gd name="T32" fmla="*/ 501 w 562"/>
                <a:gd name="T33" fmla="*/ 9 h 413"/>
                <a:gd name="T34" fmla="*/ 444 w 562"/>
                <a:gd name="T35" fmla="*/ 19 h 413"/>
                <a:gd name="T36" fmla="*/ 387 w 562"/>
                <a:gd name="T37" fmla="*/ 37 h 413"/>
                <a:gd name="T38" fmla="*/ 283 w 562"/>
                <a:gd name="T39" fmla="*/ 19 h 413"/>
                <a:gd name="T40" fmla="*/ 264 w 562"/>
                <a:gd name="T41" fmla="*/ 0 h 41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2"/>
                <a:gd name="T64" fmla="*/ 0 h 413"/>
                <a:gd name="T65" fmla="*/ 562 w 562"/>
                <a:gd name="T66" fmla="*/ 413 h 41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2" h="413">
                  <a:moveTo>
                    <a:pt x="264" y="0"/>
                  </a:moveTo>
                  <a:cubicBezTo>
                    <a:pt x="181" y="27"/>
                    <a:pt x="142" y="34"/>
                    <a:pt x="66" y="85"/>
                  </a:cubicBezTo>
                  <a:cubicBezTo>
                    <a:pt x="55" y="92"/>
                    <a:pt x="46" y="103"/>
                    <a:pt x="38" y="113"/>
                  </a:cubicBezTo>
                  <a:cubicBezTo>
                    <a:pt x="24" y="131"/>
                    <a:pt x="0" y="170"/>
                    <a:pt x="0" y="170"/>
                  </a:cubicBezTo>
                  <a:cubicBezTo>
                    <a:pt x="3" y="189"/>
                    <a:pt x="1" y="209"/>
                    <a:pt x="10" y="226"/>
                  </a:cubicBezTo>
                  <a:cubicBezTo>
                    <a:pt x="31" y="268"/>
                    <a:pt x="101" y="234"/>
                    <a:pt x="132" y="226"/>
                  </a:cubicBezTo>
                  <a:cubicBezTo>
                    <a:pt x="151" y="232"/>
                    <a:pt x="170" y="239"/>
                    <a:pt x="189" y="245"/>
                  </a:cubicBezTo>
                  <a:cubicBezTo>
                    <a:pt x="201" y="249"/>
                    <a:pt x="184" y="271"/>
                    <a:pt x="179" y="283"/>
                  </a:cubicBezTo>
                  <a:cubicBezTo>
                    <a:pt x="175" y="293"/>
                    <a:pt x="165" y="301"/>
                    <a:pt x="161" y="311"/>
                  </a:cubicBezTo>
                  <a:cubicBezTo>
                    <a:pt x="153" y="329"/>
                    <a:pt x="142" y="368"/>
                    <a:pt x="142" y="368"/>
                  </a:cubicBezTo>
                  <a:cubicBezTo>
                    <a:pt x="187" y="413"/>
                    <a:pt x="199" y="397"/>
                    <a:pt x="255" y="377"/>
                  </a:cubicBezTo>
                  <a:cubicBezTo>
                    <a:pt x="259" y="342"/>
                    <a:pt x="252" y="301"/>
                    <a:pt x="274" y="274"/>
                  </a:cubicBezTo>
                  <a:cubicBezTo>
                    <a:pt x="283" y="263"/>
                    <a:pt x="345" y="232"/>
                    <a:pt x="359" y="226"/>
                  </a:cubicBezTo>
                  <a:cubicBezTo>
                    <a:pt x="377" y="218"/>
                    <a:pt x="397" y="213"/>
                    <a:pt x="416" y="207"/>
                  </a:cubicBezTo>
                  <a:cubicBezTo>
                    <a:pt x="425" y="204"/>
                    <a:pt x="444" y="198"/>
                    <a:pt x="444" y="198"/>
                  </a:cubicBezTo>
                  <a:cubicBezTo>
                    <a:pt x="472" y="179"/>
                    <a:pt x="501" y="170"/>
                    <a:pt x="529" y="151"/>
                  </a:cubicBezTo>
                  <a:cubicBezTo>
                    <a:pt x="545" y="98"/>
                    <a:pt x="562" y="31"/>
                    <a:pt x="501" y="9"/>
                  </a:cubicBezTo>
                  <a:cubicBezTo>
                    <a:pt x="482" y="12"/>
                    <a:pt x="463" y="14"/>
                    <a:pt x="444" y="19"/>
                  </a:cubicBezTo>
                  <a:cubicBezTo>
                    <a:pt x="425" y="24"/>
                    <a:pt x="387" y="37"/>
                    <a:pt x="387" y="37"/>
                  </a:cubicBezTo>
                  <a:cubicBezTo>
                    <a:pt x="319" y="15"/>
                    <a:pt x="408" y="42"/>
                    <a:pt x="283" y="19"/>
                  </a:cubicBezTo>
                  <a:cubicBezTo>
                    <a:pt x="246" y="12"/>
                    <a:pt x="250" y="14"/>
                    <a:pt x="264" y="0"/>
                  </a:cubicBezTo>
                  <a:close/>
                </a:path>
              </a:pathLst>
            </a:custGeom>
            <a:solidFill>
              <a:srgbClr val="65372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66" name="Oval 95"/>
            <p:cNvSpPr>
              <a:spLocks noChangeArrowheads="1"/>
            </p:cNvSpPr>
            <p:nvPr/>
          </p:nvSpPr>
          <p:spPr bwMode="auto">
            <a:xfrm>
              <a:off x="2018" y="1616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67" name="Oval 96"/>
            <p:cNvSpPr>
              <a:spLocks noChangeArrowheads="1"/>
            </p:cNvSpPr>
            <p:nvPr/>
          </p:nvSpPr>
          <p:spPr bwMode="auto">
            <a:xfrm>
              <a:off x="2245" y="1298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68" name="Oval 97"/>
            <p:cNvSpPr>
              <a:spLocks noChangeArrowheads="1"/>
            </p:cNvSpPr>
            <p:nvPr/>
          </p:nvSpPr>
          <p:spPr bwMode="auto">
            <a:xfrm>
              <a:off x="2245" y="1434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69" name="Oval 98"/>
            <p:cNvSpPr>
              <a:spLocks noChangeArrowheads="1"/>
            </p:cNvSpPr>
            <p:nvPr/>
          </p:nvSpPr>
          <p:spPr bwMode="auto">
            <a:xfrm>
              <a:off x="2381" y="1570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70" name="Oval 99"/>
            <p:cNvSpPr>
              <a:spLocks noChangeArrowheads="1"/>
            </p:cNvSpPr>
            <p:nvPr/>
          </p:nvSpPr>
          <p:spPr bwMode="auto">
            <a:xfrm>
              <a:off x="2200" y="1706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71" name="Oval 100"/>
            <p:cNvSpPr>
              <a:spLocks noChangeArrowheads="1"/>
            </p:cNvSpPr>
            <p:nvPr/>
          </p:nvSpPr>
          <p:spPr bwMode="auto">
            <a:xfrm>
              <a:off x="2109" y="1797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72" name="Oval 101"/>
            <p:cNvSpPr>
              <a:spLocks noChangeArrowheads="1"/>
            </p:cNvSpPr>
            <p:nvPr/>
          </p:nvSpPr>
          <p:spPr bwMode="auto">
            <a:xfrm>
              <a:off x="2290" y="1888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73" name="Oval 102"/>
            <p:cNvSpPr>
              <a:spLocks noChangeArrowheads="1"/>
            </p:cNvSpPr>
            <p:nvPr/>
          </p:nvSpPr>
          <p:spPr bwMode="auto">
            <a:xfrm>
              <a:off x="1973" y="1797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74" name="Oval 103"/>
            <p:cNvSpPr>
              <a:spLocks noChangeArrowheads="1"/>
            </p:cNvSpPr>
            <p:nvPr/>
          </p:nvSpPr>
          <p:spPr bwMode="auto">
            <a:xfrm>
              <a:off x="2154" y="1570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75" name="Oval 104"/>
            <p:cNvSpPr>
              <a:spLocks noChangeArrowheads="1"/>
            </p:cNvSpPr>
            <p:nvPr/>
          </p:nvSpPr>
          <p:spPr bwMode="auto">
            <a:xfrm>
              <a:off x="1701" y="1752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76" name="Oval 105"/>
            <p:cNvSpPr>
              <a:spLocks noChangeArrowheads="1"/>
            </p:cNvSpPr>
            <p:nvPr/>
          </p:nvSpPr>
          <p:spPr bwMode="auto">
            <a:xfrm>
              <a:off x="2472" y="1344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77" name="Oval 106"/>
            <p:cNvSpPr>
              <a:spLocks noChangeArrowheads="1"/>
            </p:cNvSpPr>
            <p:nvPr/>
          </p:nvSpPr>
          <p:spPr bwMode="auto">
            <a:xfrm>
              <a:off x="2200" y="1162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78" name="Oval 107"/>
            <p:cNvSpPr>
              <a:spLocks noChangeArrowheads="1"/>
            </p:cNvSpPr>
            <p:nvPr/>
          </p:nvSpPr>
          <p:spPr bwMode="auto">
            <a:xfrm>
              <a:off x="2381" y="1207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26679" name="Oval 108"/>
            <p:cNvSpPr>
              <a:spLocks noChangeArrowheads="1"/>
            </p:cNvSpPr>
            <p:nvPr/>
          </p:nvSpPr>
          <p:spPr bwMode="auto">
            <a:xfrm>
              <a:off x="2699" y="1298"/>
              <a:ext cx="45" cy="4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</p:grpSp>
      <p:grpSp>
        <p:nvGrpSpPr>
          <p:cNvPr id="10" name="Group 109"/>
          <p:cNvGrpSpPr>
            <a:grpSpLocks/>
          </p:cNvGrpSpPr>
          <p:nvPr/>
        </p:nvGrpSpPr>
        <p:grpSpPr bwMode="auto">
          <a:xfrm>
            <a:off x="3419475" y="3933825"/>
            <a:ext cx="1098550" cy="822325"/>
            <a:chOff x="1498" y="2478"/>
            <a:chExt cx="692" cy="518"/>
          </a:xfrm>
        </p:grpSpPr>
        <p:sp>
          <p:nvSpPr>
            <p:cNvPr id="26662" name="Freeform 110"/>
            <p:cNvSpPr>
              <a:spLocks/>
            </p:cNvSpPr>
            <p:nvPr/>
          </p:nvSpPr>
          <p:spPr bwMode="auto">
            <a:xfrm rot="5400000">
              <a:off x="1819" y="2677"/>
              <a:ext cx="503" cy="106"/>
            </a:xfrm>
            <a:custGeom>
              <a:avLst/>
              <a:gdLst>
                <a:gd name="T0" fmla="*/ 116 w 665"/>
                <a:gd name="T1" fmla="*/ 3 h 242"/>
                <a:gd name="T2" fmla="*/ 324 w 665"/>
                <a:gd name="T3" fmla="*/ 3 h 242"/>
                <a:gd name="T4" fmla="*/ 377 w 665"/>
                <a:gd name="T5" fmla="*/ 20 h 242"/>
                <a:gd name="T6" fmla="*/ 350 w 665"/>
                <a:gd name="T7" fmla="*/ 38 h 242"/>
                <a:gd name="T8" fmla="*/ 247 w 665"/>
                <a:gd name="T9" fmla="*/ 46 h 242"/>
                <a:gd name="T10" fmla="*/ 39 w 665"/>
                <a:gd name="T11" fmla="*/ 38 h 242"/>
                <a:gd name="T12" fmla="*/ 13 w 665"/>
                <a:gd name="T13" fmla="*/ 20 h 242"/>
                <a:gd name="T14" fmla="*/ 39 w 665"/>
                <a:gd name="T15" fmla="*/ 3 h 242"/>
                <a:gd name="T16" fmla="*/ 116 w 665"/>
                <a:gd name="T17" fmla="*/ 3 h 2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65"/>
                <a:gd name="T28" fmla="*/ 0 h 242"/>
                <a:gd name="T29" fmla="*/ 665 w 665"/>
                <a:gd name="T30" fmla="*/ 242 h 2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65" h="242">
                  <a:moveTo>
                    <a:pt x="204" y="15"/>
                  </a:moveTo>
                  <a:cubicBezTo>
                    <a:pt x="287" y="15"/>
                    <a:pt x="491" y="0"/>
                    <a:pt x="567" y="15"/>
                  </a:cubicBezTo>
                  <a:cubicBezTo>
                    <a:pt x="643" y="30"/>
                    <a:pt x="651" y="76"/>
                    <a:pt x="658" y="106"/>
                  </a:cubicBezTo>
                  <a:cubicBezTo>
                    <a:pt x="665" y="136"/>
                    <a:pt x="650" y="174"/>
                    <a:pt x="612" y="197"/>
                  </a:cubicBezTo>
                  <a:cubicBezTo>
                    <a:pt x="574" y="220"/>
                    <a:pt x="522" y="242"/>
                    <a:pt x="431" y="242"/>
                  </a:cubicBezTo>
                  <a:cubicBezTo>
                    <a:pt x="340" y="242"/>
                    <a:pt x="136" y="220"/>
                    <a:pt x="68" y="197"/>
                  </a:cubicBezTo>
                  <a:cubicBezTo>
                    <a:pt x="0" y="174"/>
                    <a:pt x="23" y="136"/>
                    <a:pt x="23" y="106"/>
                  </a:cubicBezTo>
                  <a:cubicBezTo>
                    <a:pt x="23" y="76"/>
                    <a:pt x="45" y="30"/>
                    <a:pt x="68" y="15"/>
                  </a:cubicBezTo>
                  <a:cubicBezTo>
                    <a:pt x="91" y="0"/>
                    <a:pt x="121" y="15"/>
                    <a:pt x="204" y="15"/>
                  </a:cubicBezTo>
                  <a:close/>
                </a:path>
              </a:pathLst>
            </a:custGeom>
            <a:solidFill>
              <a:srgbClr val="F55B0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63" name="Text Box 111"/>
            <p:cNvSpPr txBox="1">
              <a:spLocks noChangeArrowheads="1"/>
            </p:cNvSpPr>
            <p:nvPr/>
          </p:nvSpPr>
          <p:spPr bwMode="auto">
            <a:xfrm rot="5400000">
              <a:off x="1610" y="2416"/>
              <a:ext cx="468" cy="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6600">
                  <a:solidFill>
                    <a:srgbClr val="FD2A07"/>
                  </a:solidFill>
                  <a:latin typeface="Arial" pitchFamily="34" charset="0"/>
                  <a:cs typeface="Angsana New" pitchFamily="18" charset="-34"/>
                </a:rPr>
                <a:t>Y</a:t>
              </a:r>
            </a:p>
          </p:txBody>
        </p:sp>
      </p:grpSp>
      <p:sp>
        <p:nvSpPr>
          <p:cNvPr id="395378" name="Oval 114"/>
          <p:cNvSpPr>
            <a:spLocks noChangeArrowheads="1"/>
          </p:cNvSpPr>
          <p:nvPr/>
        </p:nvSpPr>
        <p:spPr bwMode="auto">
          <a:xfrm>
            <a:off x="4572000" y="5013325"/>
            <a:ext cx="4176713" cy="1512888"/>
          </a:xfrm>
          <a:prstGeom prst="ellips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32 -0.00163 L -0.11216 -0.001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953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0 L -0.11928 -0.00255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-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81481E-6 L -0.10729 0.00301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" y="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-0.10521 -0.00255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9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310" grpId="0" animBg="1"/>
      <p:bldP spid="39537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53998"/>
          </a:xfrm>
        </p:spPr>
        <p:txBody>
          <a:bodyPr/>
          <a:lstStyle/>
          <a:p>
            <a:pPr eaLnBrk="1" hangingPunct="1"/>
            <a:r>
              <a:rPr lang="en-US" sz="3600">
                <a:latin typeface="Times New Roman" pitchFamily="18" charset="0"/>
                <a:cs typeface="Times New Roman" pitchFamily="18" charset="0"/>
              </a:rPr>
              <a:t>Circulating effector proteins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534400" cy="465358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A50021"/>
                </a:solidFill>
              </a:rPr>
              <a:t>Complement system: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Proteins that are activated by the classical and alternative pathways (C3b, C5)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A50021"/>
                </a:solidFill>
              </a:rPr>
              <a:t>Acute phase proteins, </a:t>
            </a:r>
            <a:r>
              <a:rPr lang="en-US" dirty="0"/>
              <a:t>from the liver after the effect of IL-1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A50021"/>
                </a:solidFill>
              </a:rPr>
              <a:t>C reactive protein </a:t>
            </a:r>
            <a:r>
              <a:rPr lang="en-US" dirty="0"/>
              <a:t>(opsonization, activates complement)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Lectin, C1q on mast cells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A50021"/>
                </a:solidFill>
              </a:rPr>
              <a:t>Lysosomes </a:t>
            </a:r>
            <a:r>
              <a:rPr lang="en-US" dirty="0"/>
              <a:t>(proteolytic enzyme in macrophages, acts on Gr+ bacteria)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A50021"/>
                </a:solidFill>
              </a:rPr>
              <a:t>Properdin,</a:t>
            </a:r>
            <a:r>
              <a:rPr lang="en-US" dirty="0"/>
              <a:t> activates the alternative complement pathway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A50021"/>
                </a:solidFill>
              </a:rPr>
              <a:t>Basic proteins </a:t>
            </a:r>
            <a:r>
              <a:rPr lang="en-US" dirty="0"/>
              <a:t>have an antibacterial effect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/>
              <a:t>Cytokines</a:t>
            </a:r>
            <a:endParaRPr lang="en-US" sz="28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1403985">
              <a:lnSpc>
                <a:spcPct val="100000"/>
              </a:lnSpc>
            </a:pPr>
            <a:r>
              <a:rPr lang="sr-Latn-RS" dirty="0"/>
              <a:t>C</a:t>
            </a:r>
            <a:r>
              <a:rPr lang="en-US" dirty="0"/>
              <a:t>-reactive protein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13613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Acute phase inflammation protein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5" dirty="0">
                <a:latin typeface="Times New Roman"/>
                <a:cs typeface="Times New Roman"/>
              </a:rPr>
              <a:t>It is synthesized </a:t>
            </a: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in the liver </a:t>
            </a:r>
            <a:r>
              <a:rPr lang="en-US" sz="3200" spc="-5" dirty="0">
                <a:latin typeface="Times New Roman"/>
                <a:cs typeface="Times New Roman"/>
              </a:rPr>
              <a:t>(in response to</a:t>
            </a:r>
            <a:r>
              <a:rPr lang="sr-Latn-RS" sz="3200" spc="-5" dirty="0">
                <a:latin typeface="Times New Roman"/>
                <a:cs typeface="Times New Roman"/>
              </a:rPr>
              <a:t> </a:t>
            </a:r>
            <a:r>
              <a:rPr lang="en-US" sz="3200" spc="-5" dirty="0">
                <a:latin typeface="Times New Roman"/>
                <a:cs typeface="Times New Roman"/>
              </a:rPr>
              <a:t>tissue damage)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5" dirty="0">
                <a:latin typeface="Times New Roman"/>
                <a:cs typeface="Times New Roman"/>
              </a:rPr>
              <a:t>It binds to the bacterial cell wall and activates the complement system (opsonization and lysis of the pathogenic agent)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897164" cy="677108"/>
          </a:xfrm>
        </p:spPr>
        <p:txBody>
          <a:bodyPr/>
          <a:lstStyle/>
          <a:p>
            <a:pPr algn="ctr"/>
            <a:r>
              <a:rPr lang="en-US" dirty="0"/>
              <a:t>Cytokines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7818119" cy="4739759"/>
          </a:xfrm>
        </p:spPr>
        <p:txBody>
          <a:bodyPr/>
          <a:lstStyle/>
          <a:p>
            <a:r>
              <a:rPr lang="en-US" dirty="0"/>
              <a:t>Division:</a:t>
            </a:r>
          </a:p>
          <a:p>
            <a:r>
              <a:rPr lang="en-US" dirty="0"/>
              <a:t>according to the type of cells that produce them</a:t>
            </a:r>
          </a:p>
          <a:p>
            <a:r>
              <a:rPr lang="en-US" dirty="0"/>
              <a:t>According to the effects:</a:t>
            </a:r>
          </a:p>
          <a:p>
            <a:endParaRPr lang="en-US" dirty="0"/>
          </a:p>
          <a:p>
            <a:r>
              <a:rPr lang="en-US" dirty="0"/>
              <a:t>activating,</a:t>
            </a:r>
          </a:p>
          <a:p>
            <a:r>
              <a:rPr lang="en-US" dirty="0"/>
              <a:t>inhibitory,</a:t>
            </a:r>
          </a:p>
          <a:p>
            <a:r>
              <a:rPr lang="en-US" dirty="0"/>
              <a:t>regulatory,</a:t>
            </a:r>
          </a:p>
          <a:p>
            <a:r>
              <a:rPr lang="en-US" dirty="0"/>
              <a:t>pro-inflammatory,</a:t>
            </a:r>
          </a:p>
          <a:p>
            <a:r>
              <a:rPr lang="en-US" dirty="0"/>
              <a:t>chemokines...</a:t>
            </a:r>
          </a:p>
          <a:p>
            <a:endParaRPr lang="en-US" dirty="0"/>
          </a:p>
          <a:p>
            <a:r>
              <a:rPr lang="en-US" dirty="0"/>
              <a:t>IL-1, IL-2, IL-12, IL-5, IL-8..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Резултат слика за cytokines inflamm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6868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1637030">
              <a:lnSpc>
                <a:spcPct val="100000"/>
              </a:lnSpc>
            </a:pPr>
            <a:r>
              <a:rPr lang="en-US" spc="5" dirty="0"/>
              <a:t>Lecture content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1441"/>
            <a:ext cx="7453630" cy="4667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449580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spc="-15" dirty="0">
                <a:latin typeface="Times New Roman"/>
                <a:cs typeface="Times New Roman"/>
              </a:rPr>
              <a:t>Characteristics of non-specific and specific protection of the organism</a:t>
            </a:r>
          </a:p>
          <a:p>
            <a:pPr marL="355600" marR="449580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spc="-15" dirty="0">
                <a:latin typeface="Times New Roman"/>
                <a:cs typeface="Times New Roman"/>
              </a:rPr>
              <a:t>Elements of non-specific protection: anatomical barriers, circulating effector cells, circulating effector proteins, cytokines, inflammatory reaction</a:t>
            </a:r>
          </a:p>
          <a:p>
            <a:pPr marL="355600" marR="449580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spc="-15" dirty="0">
                <a:latin typeface="Times New Roman"/>
                <a:cs typeface="Times New Roman"/>
              </a:rPr>
              <a:t>Disorders of non-specific protection: disorders of phagocyte function and disorders of the complement system</a:t>
            </a:r>
          </a:p>
          <a:p>
            <a:pPr marL="355600" marR="449580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spc="-15" dirty="0">
                <a:latin typeface="Times New Roman"/>
                <a:cs typeface="Times New Roman"/>
              </a:rPr>
              <a:t>Elements of specific protection: humoral and</a:t>
            </a:r>
          </a:p>
          <a:p>
            <a:pPr marL="355600" marR="449580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spc="-15" dirty="0">
                <a:latin typeface="Times New Roman"/>
                <a:cs typeface="Times New Roman"/>
              </a:rPr>
              <a:t>cellular immune response</a:t>
            </a:r>
          </a:p>
          <a:p>
            <a:pPr marL="355600" marR="449580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spc="-15" dirty="0">
                <a:latin typeface="Times New Roman"/>
                <a:cs typeface="Times New Roman"/>
              </a:rPr>
              <a:t>Disorders of specific protection: immunodeficiencies (primary and secondary) and transplantation immunopathology</a:t>
            </a:r>
            <a:endParaRPr sz="27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2754630">
              <a:lnSpc>
                <a:spcPct val="100000"/>
              </a:lnSpc>
            </a:pPr>
            <a:r>
              <a:rPr lang="en-US" spc="-10" dirty="0"/>
              <a:t>Cytokines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1441"/>
            <a:ext cx="7999730" cy="4001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478155" indent="-342900">
              <a:lnSpc>
                <a:spcPts val="241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500" spc="-5" dirty="0">
                <a:latin typeface="Times New Roman"/>
                <a:cs typeface="Times New Roman"/>
              </a:rPr>
              <a:t>control viral infection: interferon alpha (IFN-</a:t>
            </a:r>
            <a:r>
              <a:rPr lang="el-GR" sz="2500" spc="-5" dirty="0">
                <a:latin typeface="Times New Roman"/>
                <a:cs typeface="Times New Roman"/>
              </a:rPr>
              <a:t>γ</a:t>
            </a:r>
            <a:r>
              <a:rPr lang="sr-Latn-RS" sz="2500" spc="-5" dirty="0">
                <a:latin typeface="Times New Roman"/>
                <a:cs typeface="Times New Roman"/>
              </a:rPr>
              <a:t> </a:t>
            </a:r>
            <a:r>
              <a:rPr lang="en-US" sz="2500" spc="-5" dirty="0">
                <a:latin typeface="Times New Roman"/>
                <a:cs typeface="Times New Roman"/>
              </a:rPr>
              <a:t>) and interferon beta (IFN-</a:t>
            </a:r>
            <a:r>
              <a:rPr lang="el-GR" sz="2500" spc="-5" dirty="0">
                <a:latin typeface="Times New Roman"/>
                <a:cs typeface="Times New Roman"/>
              </a:rPr>
              <a:t>γ</a:t>
            </a:r>
            <a:r>
              <a:rPr lang="en-US" sz="2500" spc="-5" dirty="0">
                <a:latin typeface="Times New Roman"/>
                <a:cs typeface="Times New Roman"/>
              </a:rPr>
              <a:t>)</a:t>
            </a:r>
            <a:r>
              <a:rPr lang="el-GR" sz="2500" spc="-5" dirty="0">
                <a:latin typeface="Times New Roman"/>
                <a:cs typeface="Times New Roman"/>
              </a:rPr>
              <a:t> </a:t>
            </a:r>
            <a:r>
              <a:rPr lang="en-US" sz="2500" spc="-5" dirty="0">
                <a:latin typeface="Times New Roman"/>
                <a:cs typeface="Times New Roman"/>
              </a:rPr>
              <a:t>involved in the formation of the inflammatory reaction: interleukin 1 (IL-1), tumor necrosis factor (TNF) and chemokines</a:t>
            </a:r>
          </a:p>
          <a:p>
            <a:pPr marL="355600" marR="478155" indent="-342900">
              <a:lnSpc>
                <a:spcPts val="241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500" spc="-5" dirty="0">
                <a:latin typeface="Times New Roman"/>
                <a:cs typeface="Times New Roman"/>
              </a:rPr>
              <a:t>stimulate the proliferation and activation of NK cells:</a:t>
            </a:r>
          </a:p>
          <a:p>
            <a:pPr marL="355600" marR="478155" indent="-342900">
              <a:lnSpc>
                <a:spcPts val="241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500" spc="-5" dirty="0">
                <a:latin typeface="Times New Roman"/>
                <a:cs typeface="Times New Roman"/>
              </a:rPr>
              <a:t>interleukin 15 (IL-15) and interleukin 12 (IL-12)</a:t>
            </a:r>
          </a:p>
          <a:p>
            <a:pPr marL="355600" marR="478155" indent="-342900">
              <a:lnSpc>
                <a:spcPts val="241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500" spc="-5" dirty="0">
                <a:latin typeface="Times New Roman"/>
                <a:cs typeface="Times New Roman"/>
              </a:rPr>
              <a:t>activate macrophages: interferon gamma (IFN-</a:t>
            </a:r>
            <a:r>
              <a:rPr lang="el-GR" sz="2500" spc="-5" dirty="0">
                <a:latin typeface="Times New Roman"/>
                <a:cs typeface="Times New Roman"/>
              </a:rPr>
              <a:t>γ</a:t>
            </a:r>
            <a:r>
              <a:rPr lang="en-US" sz="2500" spc="-5" dirty="0">
                <a:latin typeface="Times New Roman"/>
                <a:cs typeface="Times New Roman"/>
              </a:rPr>
              <a:t>)</a:t>
            </a:r>
          </a:p>
          <a:p>
            <a:pPr marL="355600" marR="478155" indent="-342900">
              <a:lnSpc>
                <a:spcPts val="241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500" spc="-5" dirty="0">
                <a:latin typeface="Times New Roman"/>
                <a:cs typeface="Times New Roman"/>
              </a:rPr>
              <a:t>localize the inflammatory process: interleukin 10 (IL-</a:t>
            </a:r>
          </a:p>
          <a:p>
            <a:pPr marL="355600" marR="478155" indent="-342900">
              <a:lnSpc>
                <a:spcPts val="241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500" spc="-5" dirty="0">
                <a:latin typeface="Times New Roman"/>
                <a:cs typeface="Times New Roman"/>
              </a:rPr>
              <a:t>10) and transforming growth factor beta (transforming growth factor beta, TGF-</a:t>
            </a:r>
            <a:r>
              <a:rPr lang="el-GR" sz="2500" spc="-5" dirty="0">
                <a:latin typeface="Times New Roman"/>
                <a:cs typeface="Times New Roman"/>
              </a:rPr>
              <a:t>β</a:t>
            </a:r>
            <a:r>
              <a:rPr lang="en-US" sz="2500" spc="-5" dirty="0">
                <a:latin typeface="Times New Roman"/>
                <a:cs typeface="Times New Roman"/>
              </a:rPr>
              <a:t>)</a:t>
            </a:r>
          </a:p>
          <a:p>
            <a:pPr marL="355600" marR="478155" indent="-342900">
              <a:lnSpc>
                <a:spcPts val="241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500" spc="-5" dirty="0">
                <a:latin typeface="Times New Roman"/>
                <a:cs typeface="Times New Roman"/>
              </a:rPr>
              <a:t>stimulate the proliferation of neutrophil leukocytes (in the bone marrow) and the synthesis of acute phase proteins (in hepatocytes): interleukin 6 (IL-6)</a:t>
            </a:r>
            <a:endParaRPr sz="25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36955">
              <a:lnSpc>
                <a:spcPct val="100000"/>
              </a:lnSpc>
            </a:pPr>
            <a:r>
              <a:rPr lang="en-US" dirty="0"/>
              <a:t>Interferon alpha and beta</a:t>
            </a:r>
            <a:endParaRPr spc="-5" dirty="0"/>
          </a:p>
        </p:txBody>
      </p:sp>
      <p:pic>
        <p:nvPicPr>
          <p:cNvPr id="58370" name="Picture 2" descr="Резултат слика за virus interferon alfa be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90600"/>
            <a:ext cx="80010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05800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1520" y="228600"/>
            <a:ext cx="8712968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23330"/>
          </a:xfrm>
          <a:prstGeom prst="rect">
            <a:avLst/>
          </a:prstGeom>
        </p:spPr>
        <p:txBody>
          <a:bodyPr vert="horz" wrap="square" lIns="0" tIns="304800" rIns="0" bIns="0" rtlCol="0">
            <a:spAutoFit/>
          </a:bodyPr>
          <a:lstStyle/>
          <a:p>
            <a:pPr marL="108585">
              <a:lnSpc>
                <a:spcPct val="100000"/>
              </a:lnSpc>
            </a:pPr>
            <a:r>
              <a:rPr lang="en-US" sz="4000"/>
              <a:t>Non-specid protection disorders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6937375" cy="3035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quantitative disorders </a:t>
            </a:r>
            <a:r>
              <a:rPr lang="en-US" sz="3200" spc="-5" dirty="0">
                <a:latin typeface="Times New Roman"/>
                <a:cs typeface="Times New Roman"/>
              </a:rPr>
              <a:t>of cells and molecules involved in non-specific protection of the organism</a:t>
            </a:r>
          </a:p>
          <a:p>
            <a:pPr marL="355600" marR="5080" indent="-342900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qualitative disorders </a:t>
            </a:r>
            <a:r>
              <a:rPr lang="en-US" sz="3200" spc="-5" dirty="0">
                <a:latin typeface="Times New Roman"/>
                <a:cs typeface="Times New Roman"/>
              </a:rPr>
              <a:t>of cells and molecules involved in non-specific protection of the organism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23330"/>
          </a:xfrm>
          <a:prstGeom prst="rect">
            <a:avLst/>
          </a:prstGeom>
        </p:spPr>
        <p:txBody>
          <a:bodyPr vert="horz" wrap="square" lIns="0" tIns="304800" rIns="0" bIns="0" rtlCol="0">
            <a:spAutoFit/>
          </a:bodyPr>
          <a:lstStyle/>
          <a:p>
            <a:pPr marL="108585">
              <a:lnSpc>
                <a:spcPct val="100000"/>
              </a:lnSpc>
            </a:pPr>
            <a:r>
              <a:rPr lang="en-US" sz="4000"/>
              <a:t>Non-specid protection disorders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6431280" cy="10845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function disorders</a:t>
            </a:r>
            <a:r>
              <a:rPr lang="sr-Latn-RS" sz="3200" dirty="0">
                <a:latin typeface="Times New Roman"/>
                <a:cs typeface="Times New Roman"/>
              </a:rPr>
              <a:t> </a:t>
            </a: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phagocytes</a:t>
            </a:r>
            <a:endParaRPr sz="32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disorders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complement system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212090">
              <a:lnSpc>
                <a:spcPct val="100000"/>
              </a:lnSpc>
            </a:pPr>
            <a:r>
              <a:rPr lang="en-US"/>
              <a:t>Fagocit function disorders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271384" cy="2954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quantitative disorders </a:t>
            </a:r>
            <a:r>
              <a:rPr lang="en-US" sz="3200" spc="-5" dirty="0">
                <a:latin typeface="Times New Roman"/>
                <a:cs typeface="Times New Roman"/>
              </a:rPr>
              <a:t>(decrease</a:t>
            </a:r>
          </a:p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en-US" sz="3200" spc="-5" dirty="0">
                <a:latin typeface="Times New Roman"/>
                <a:cs typeface="Times New Roman"/>
              </a:rPr>
              <a:t>number of phagocytic cells)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5" dirty="0">
                <a:latin typeface="Times New Roman"/>
                <a:cs typeface="Times New Roman"/>
              </a:rPr>
              <a:t>congenital (infantile agranulocytosis)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5" dirty="0">
                <a:latin typeface="Times New Roman"/>
                <a:cs typeface="Times New Roman"/>
              </a:rPr>
              <a:t>Acquired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qualitative disorders </a:t>
            </a:r>
            <a:r>
              <a:rPr lang="en-US" sz="3200" spc="-5" dirty="0">
                <a:latin typeface="Times New Roman"/>
                <a:cs typeface="Times New Roman"/>
              </a:rPr>
              <a:t>(disorders</a:t>
            </a:r>
          </a:p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en-US" sz="3200" spc="-5" dirty="0">
                <a:latin typeface="Times New Roman"/>
                <a:cs typeface="Times New Roman"/>
              </a:rPr>
              <a:t>phagocytic functions)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" algn="ctr">
              <a:lnSpc>
                <a:spcPct val="100000"/>
              </a:lnSpc>
            </a:pPr>
            <a:r>
              <a:rPr lang="en-US" sz="4000" spc="-10"/>
              <a:t>Qualitative disorders
fagocites functions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039609" cy="2462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disorders of chemotaxis</a:t>
            </a:r>
            <a:endParaRPr lang="sr-Latn-RS" sz="32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 err="1">
                <a:latin typeface="Times New Roman"/>
                <a:cs typeface="Times New Roman"/>
              </a:rPr>
              <a:t>atherence</a:t>
            </a:r>
            <a:r>
              <a:rPr lang="en-US" sz="3200" dirty="0">
                <a:latin typeface="Times New Roman"/>
                <a:cs typeface="Times New Roman"/>
              </a:rPr>
              <a:t> disorders</a:t>
            </a:r>
            <a:endParaRPr lang="sr-Latn-RS" sz="32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ingestion disorders</a:t>
            </a:r>
            <a:endParaRPr lang="sr-Latn-RS" sz="32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intracellular disorders</a:t>
            </a:r>
            <a:r>
              <a:rPr lang="sr-Latn-RS" sz="3200" dirty="0">
                <a:latin typeface="Times New Roman"/>
                <a:cs typeface="Times New Roman"/>
              </a:rPr>
              <a:t> </a:t>
            </a: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digestion</a:t>
            </a:r>
            <a:r>
              <a:rPr lang="sr-Latn-R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lang="en-US" sz="3200" spc="-10" dirty="0">
                <a:latin typeface="Times New Roman"/>
                <a:cs typeface="Times New Roman"/>
              </a:rPr>
              <a:t>phagocytosed</a:t>
            </a:r>
            <a:r>
              <a:rPr sz="3200" spc="-140" dirty="0">
                <a:latin typeface="Times New Roman"/>
                <a:cs typeface="Times New Roman"/>
              </a:rPr>
              <a:t> </a:t>
            </a:r>
            <a:r>
              <a:rPr lang="en-US" sz="3200" dirty="0">
                <a:latin typeface="Times New Roman"/>
                <a:cs typeface="Times New Roman"/>
              </a:rPr>
              <a:t>microorganisms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algn="ctr">
              <a:lnSpc>
                <a:spcPct val="100000"/>
              </a:lnSpc>
            </a:pPr>
            <a:r>
              <a:rPr lang="en-US" sz="4000" dirty="0"/>
              <a:t>Leukocyte </a:t>
            </a:r>
            <a:r>
              <a:rPr lang="en-US" sz="4000" dirty="0" err="1"/>
              <a:t>athesia</a:t>
            </a:r>
            <a:r>
              <a:rPr lang="en-US" sz="4000" dirty="0"/>
              <a:t> disorders</a:t>
            </a:r>
            <a:br>
              <a:rPr lang="en-US" sz="4000" dirty="0"/>
            </a:br>
            <a:r>
              <a:rPr lang="en-US" sz="4000" dirty="0"/>
              <a:t>Leukocyte adhesion deficiency (LAD)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84197"/>
            <a:ext cx="7523480" cy="37959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365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disorders of leukocyte functions that are</a:t>
            </a:r>
          </a:p>
          <a:p>
            <a:pPr marL="12700">
              <a:lnSpc>
                <a:spcPts val="3650"/>
              </a:lnSpc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dependent on </a:t>
            </a:r>
            <a:r>
              <a:rPr lang="en-US" sz="3200" b="1" dirty="0" err="1">
                <a:solidFill>
                  <a:srgbClr val="E36C09"/>
                </a:solidFill>
                <a:latin typeface="Times New Roman"/>
                <a:cs typeface="Times New Roman"/>
              </a:rPr>
              <a:t>athesia</a:t>
            </a:r>
            <a:endParaRPr lang="en-US" sz="3200" b="1" dirty="0">
              <a:solidFill>
                <a:srgbClr val="E36C09"/>
              </a:solidFill>
              <a:latin typeface="Times New Roman"/>
              <a:cs typeface="Times New Roman"/>
            </a:endParaRPr>
          </a:p>
          <a:p>
            <a:pPr marL="469900" indent="-457200">
              <a:lnSpc>
                <a:spcPts val="365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dirty="0" err="1">
                <a:latin typeface="Times New Roman"/>
                <a:cs typeface="Times New Roman"/>
              </a:rPr>
              <a:t>atherence</a:t>
            </a:r>
            <a:r>
              <a:rPr lang="en-US" sz="3200" dirty="0">
                <a:latin typeface="Times New Roman"/>
                <a:cs typeface="Times New Roman"/>
              </a:rPr>
              <a:t> for blood vessel endothelium</a:t>
            </a:r>
          </a:p>
          <a:p>
            <a:pPr marL="469900" indent="-457200">
              <a:lnSpc>
                <a:spcPts val="365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chemotaxis</a:t>
            </a:r>
          </a:p>
          <a:p>
            <a:pPr marL="469900" indent="-457200">
              <a:lnSpc>
                <a:spcPts val="365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phagocytosis</a:t>
            </a:r>
          </a:p>
          <a:p>
            <a:pPr marL="469900" indent="-457200">
              <a:lnSpc>
                <a:spcPts val="365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cytotoxicity</a:t>
            </a:r>
          </a:p>
          <a:p>
            <a:pPr marL="355600" indent="-342900">
              <a:lnSpc>
                <a:spcPts val="365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neutrophilic leukocytes, NK cells and cytotoxic T lymphocytes may be affected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1812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ct val="100000"/>
              </a:lnSpc>
            </a:pPr>
            <a:r>
              <a:rPr lang="en-US" sz="3600" dirty="0"/>
              <a:t>Leukocyte </a:t>
            </a:r>
            <a:r>
              <a:rPr lang="en-US" sz="3600" dirty="0" err="1"/>
              <a:t>athesia</a:t>
            </a:r>
            <a:r>
              <a:rPr lang="en-US" sz="3600" dirty="0"/>
              <a:t> disorders</a:t>
            </a:r>
            <a:br>
              <a:rPr lang="en-US" sz="3600" dirty="0"/>
            </a:br>
            <a:r>
              <a:rPr lang="en-US" sz="3600" dirty="0"/>
              <a:t>Leukocyte adhesion deficiency (LAD)</a:t>
            </a:r>
            <a:r>
              <a:rPr lang="sr-Latn-RS" sz="3600" dirty="0"/>
              <a:t> </a:t>
            </a:r>
            <a:r>
              <a:rPr lang="en-US" sz="3600" b="1" dirty="0">
                <a:solidFill>
                  <a:srgbClr val="E36C09"/>
                </a:solidFill>
                <a:latin typeface="Symbol"/>
                <a:cs typeface="Symbol"/>
              </a:rPr>
              <a:t>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231140" y="1634439"/>
            <a:ext cx="8575040" cy="42380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899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000" b="1" dirty="0">
                <a:solidFill>
                  <a:srgbClr val="E36C09"/>
                </a:solidFill>
                <a:latin typeface="Times New Roman"/>
                <a:cs typeface="Times New Roman"/>
              </a:rPr>
              <a:t>LAD-1 - </a:t>
            </a:r>
            <a:r>
              <a:rPr lang="en-US" sz="3000" dirty="0">
                <a:latin typeface="Times New Roman"/>
                <a:cs typeface="Times New Roman"/>
              </a:rPr>
              <a:t>lack or reduced expression of the </a:t>
            </a:r>
            <a:r>
              <a:rPr lang="en-US" sz="3200" dirty="0">
                <a:latin typeface="Symbol"/>
                <a:cs typeface="Symbol"/>
              </a:rPr>
              <a:t></a:t>
            </a:r>
            <a:r>
              <a:rPr lang="en-US" sz="3000" dirty="0">
                <a:latin typeface="Times New Roman"/>
                <a:cs typeface="Times New Roman"/>
              </a:rPr>
              <a:t>2 integrin chain or the CD11CD18 family of glycoproteins (CD11aCD18, CD11bCD18 and CD11cCD18) that normally allow leukocyte adhesion to other cells</a:t>
            </a:r>
          </a:p>
          <a:p>
            <a:pPr marL="355600" marR="5080" indent="-342900">
              <a:lnSpc>
                <a:spcPct val="899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000" b="1" dirty="0">
                <a:solidFill>
                  <a:srgbClr val="E36C09"/>
                </a:solidFill>
                <a:latin typeface="Times New Roman"/>
                <a:cs typeface="Times New Roman"/>
              </a:rPr>
              <a:t>LAD-2 – </a:t>
            </a:r>
            <a:r>
              <a:rPr lang="en-US" sz="3000" dirty="0">
                <a:latin typeface="Times New Roman"/>
                <a:cs typeface="Times New Roman"/>
              </a:rPr>
              <a:t>disorder in the structure of the carbohydrate ligand on the membrane of neutrophil leukocytes (</a:t>
            </a:r>
            <a:r>
              <a:rPr lang="en-US" sz="3000" dirty="0" err="1">
                <a:latin typeface="Times New Roman"/>
                <a:cs typeface="Times New Roman"/>
              </a:rPr>
              <a:t>sialyl</a:t>
            </a:r>
            <a:r>
              <a:rPr lang="en-US" sz="3000" dirty="0">
                <a:latin typeface="Times New Roman"/>
                <a:cs typeface="Times New Roman"/>
              </a:rPr>
              <a:t>-Lewis X), which is necessary for the binding of selectins (E and P) on endothelial cells (previously activated by cytokines)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>
          <a:xfrm>
            <a:off x="623417" y="219583"/>
            <a:ext cx="7897164" cy="1354217"/>
          </a:xfrm>
        </p:spPr>
        <p:txBody>
          <a:bodyPr/>
          <a:lstStyle/>
          <a:p>
            <a:pPr eaLnBrk="1" hangingPunct="1"/>
            <a:r>
              <a:rPr lang="en-US" b="1" dirty="0"/>
              <a:t>Penetration of pathogens through the skin</a:t>
            </a:r>
          </a:p>
        </p:txBody>
      </p:sp>
      <p:sp>
        <p:nvSpPr>
          <p:cNvPr id="5123" name="Text Box 9"/>
          <p:cNvSpPr txBox="1">
            <a:spLocks noChangeArrowheads="1"/>
          </p:cNvSpPr>
          <p:nvPr/>
        </p:nvSpPr>
        <p:spPr bwMode="auto">
          <a:xfrm>
            <a:off x="228600" y="4343400"/>
            <a:ext cx="1905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sr-Cyrl-CS" b="1">
                <a:latin typeface="Times New Roman" pitchFamily="18" charset="0"/>
              </a:rPr>
              <a:t>Нормална флора</a:t>
            </a:r>
            <a:endParaRPr lang="en-US" b="1">
              <a:latin typeface="Times New Roman" pitchFamily="18" charset="0"/>
            </a:endParaRPr>
          </a:p>
          <a:p>
            <a:pPr>
              <a:buFontTx/>
              <a:buChar char="•"/>
            </a:pPr>
            <a:endParaRPr lang="en-US" b="1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sr-Cyrl-CS" b="1">
                <a:latin typeface="Times New Roman" pitchFamily="18" charset="0"/>
              </a:rPr>
              <a:t>Локални хемијски фактори</a:t>
            </a:r>
            <a:endParaRPr lang="en-US" b="1">
              <a:latin typeface="Times New Roman" pitchFamily="18" charset="0"/>
            </a:endParaRPr>
          </a:p>
          <a:p>
            <a:endParaRPr lang="en-US" b="1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sr-Cyrl-CS" b="1">
                <a:latin typeface="Times New Roman" pitchFamily="18" charset="0"/>
              </a:rPr>
              <a:t>Фагоцитоза</a:t>
            </a:r>
            <a:r>
              <a:rPr lang="en-US" b="1">
                <a:latin typeface="Times New Roman" pitchFamily="18" charset="0"/>
              </a:rPr>
              <a:t> </a:t>
            </a:r>
            <a:endParaRPr lang="en-US" b="1">
              <a:solidFill>
                <a:srgbClr val="A50021"/>
              </a:solidFill>
              <a:latin typeface="Times New Roman" pitchFamily="18" charset="0"/>
            </a:endParaRPr>
          </a:p>
        </p:txBody>
      </p:sp>
      <p:sp>
        <p:nvSpPr>
          <p:cNvPr id="5124" name="Text Box 10"/>
          <p:cNvSpPr txBox="1">
            <a:spLocks noChangeArrowheads="1"/>
          </p:cNvSpPr>
          <p:nvPr/>
        </p:nvSpPr>
        <p:spPr bwMode="auto">
          <a:xfrm>
            <a:off x="2362200" y="4419600"/>
            <a:ext cx="2255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b="1">
                <a:latin typeface="Times New Roman" pitchFamily="18" charset="0"/>
              </a:rPr>
              <a:t>Локална инфекција</a:t>
            </a:r>
            <a:endParaRPr lang="en-US" b="1">
              <a:latin typeface="Times New Roman" pitchFamily="18" charset="0"/>
            </a:endParaRPr>
          </a:p>
          <a:p>
            <a:r>
              <a:rPr lang="sr-Cyrl-CS" b="1">
                <a:latin typeface="Times New Roman" pitchFamily="18" charset="0"/>
              </a:rPr>
              <a:t>Продор патогена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5125" name="Text Box 11"/>
          <p:cNvSpPr txBox="1">
            <a:spLocks noChangeArrowheads="1"/>
          </p:cNvSpPr>
          <p:nvPr/>
        </p:nvSpPr>
        <p:spPr bwMode="auto">
          <a:xfrm>
            <a:off x="4876800" y="4267200"/>
            <a:ext cx="1905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b="1">
                <a:latin typeface="Times New Roman" pitchFamily="18" charset="0"/>
              </a:rPr>
              <a:t>Фагоцитоза</a:t>
            </a:r>
            <a:endParaRPr lang="en-US" b="1">
              <a:latin typeface="Times New Roman" pitchFamily="18" charset="0"/>
            </a:endParaRPr>
          </a:p>
          <a:p>
            <a:r>
              <a:rPr lang="sr-Cyrl-CS" b="1">
                <a:latin typeface="Times New Roman" pitchFamily="18" charset="0"/>
              </a:rPr>
              <a:t>Цитокини</a:t>
            </a:r>
            <a:r>
              <a:rPr lang="en-US" b="1">
                <a:latin typeface="Times New Roman" pitchFamily="18" charset="0"/>
              </a:rPr>
              <a:t>, </a:t>
            </a:r>
          </a:p>
          <a:p>
            <a:r>
              <a:rPr lang="sr-Cyrl-CS" b="1">
                <a:latin typeface="Times New Roman" pitchFamily="18" charset="0"/>
              </a:rPr>
              <a:t>Леукоцити</a:t>
            </a:r>
            <a:r>
              <a:rPr lang="en-US" b="1">
                <a:latin typeface="Times New Roman" pitchFamily="18" charset="0"/>
              </a:rPr>
              <a:t>, NK </a:t>
            </a:r>
            <a:r>
              <a:rPr lang="sr-Cyrl-CS" b="1">
                <a:latin typeface="Times New Roman" pitchFamily="18" charset="0"/>
              </a:rPr>
              <a:t>ћел.</a:t>
            </a:r>
            <a:endParaRPr lang="en-US" b="1">
              <a:latin typeface="Times New Roman" pitchFamily="18" charset="0"/>
            </a:endParaRPr>
          </a:p>
          <a:p>
            <a:r>
              <a:rPr lang="sr-Cyrl-CS" b="1">
                <a:latin typeface="Times New Roman" pitchFamily="18" charset="0"/>
              </a:rPr>
              <a:t>Дендритичне ћел.</a:t>
            </a:r>
            <a:endParaRPr lang="en-US" b="1">
              <a:latin typeface="Times New Roman" pitchFamily="18" charset="0"/>
            </a:endParaRPr>
          </a:p>
          <a:p>
            <a:r>
              <a:rPr lang="sr-Cyrl-CS" b="1">
                <a:latin typeface="Times New Roman" pitchFamily="18" charset="0"/>
              </a:rPr>
              <a:t>Миграција у лимфни чвор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5126" name="Text Box 12"/>
          <p:cNvSpPr txBox="1">
            <a:spLocks noChangeArrowheads="1"/>
          </p:cNvSpPr>
          <p:nvPr/>
        </p:nvSpPr>
        <p:spPr bwMode="auto">
          <a:xfrm>
            <a:off x="7086600" y="4114800"/>
            <a:ext cx="17526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b="1">
                <a:latin typeface="Times New Roman" pitchFamily="18" charset="0"/>
              </a:rPr>
              <a:t>Инфекција се локализује</a:t>
            </a:r>
            <a:endParaRPr lang="en-US" b="1">
              <a:latin typeface="Times New Roman" pitchFamily="18" charset="0"/>
            </a:endParaRPr>
          </a:p>
          <a:p>
            <a:r>
              <a:rPr lang="en-US" b="1">
                <a:latin typeface="Times New Roman" pitchFamily="18" charset="0"/>
              </a:rPr>
              <a:t> </a:t>
            </a:r>
          </a:p>
          <a:p>
            <a:pPr>
              <a:buFontTx/>
              <a:buChar char="•"/>
            </a:pPr>
            <a:r>
              <a:rPr lang="en-US" b="1">
                <a:latin typeface="Times New Roman" pitchFamily="18" charset="0"/>
              </a:rPr>
              <a:t>C</a:t>
            </a:r>
            <a:r>
              <a:rPr lang="sr-Cyrl-CS" b="1">
                <a:latin typeface="Times New Roman" pitchFamily="18" charset="0"/>
              </a:rPr>
              <a:t>пецифичне</a:t>
            </a:r>
            <a:r>
              <a:rPr lang="en-US" b="1">
                <a:latin typeface="Times New Roman" pitchFamily="18" charset="0"/>
              </a:rPr>
              <a:t> </a:t>
            </a:r>
          </a:p>
          <a:p>
            <a:pPr>
              <a:buFontTx/>
              <a:buChar char="•"/>
            </a:pPr>
            <a:r>
              <a:rPr lang="sr-Cyrl-CS" b="1">
                <a:latin typeface="Times New Roman" pitchFamily="18" charset="0"/>
              </a:rPr>
              <a:t>Неспецифичне имунске реакције</a:t>
            </a:r>
            <a:endParaRPr lang="en-US" b="1">
              <a:latin typeface="Times New Roman" pitchFamily="18" charset="0"/>
            </a:endParaRPr>
          </a:p>
        </p:txBody>
      </p:sp>
      <p:pic>
        <p:nvPicPr>
          <p:cNvPr id="5127" name="Picture 8" descr="koza i barijere skracen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676400"/>
            <a:ext cx="8458200" cy="2286000"/>
          </a:xfr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0077" y="491871"/>
            <a:ext cx="8008620" cy="681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dirty="0"/>
              <a:t>Chronic granulomatous disease</a:t>
            </a:r>
            <a:endParaRPr spc="1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92834"/>
            <a:ext cx="8033384" cy="4985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b="1" spc="-10" dirty="0">
                <a:latin typeface="Times New Roman"/>
                <a:cs typeface="Times New Roman"/>
              </a:rPr>
              <a:t>a group of diseases that are inherited through:</a:t>
            </a:r>
          </a:p>
          <a:p>
            <a:pPr marL="527050" indent="-51435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700" spc="-10" dirty="0">
                <a:latin typeface="Times New Roman"/>
                <a:cs typeface="Times New Roman"/>
              </a:rPr>
              <a:t>X chromosome or</a:t>
            </a:r>
          </a:p>
          <a:p>
            <a:pPr marL="527050" indent="-51435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700" spc="-10" dirty="0">
                <a:latin typeface="Times New Roman"/>
                <a:cs typeface="Times New Roman"/>
              </a:rPr>
              <a:t>autosomal recessive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b="1" spc="-10" dirty="0">
                <a:latin typeface="Times New Roman"/>
                <a:cs typeface="Times New Roman"/>
              </a:rPr>
              <a:t>mutation: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700" spc="-10" dirty="0">
                <a:latin typeface="Times New Roman"/>
                <a:cs typeface="Times New Roman"/>
              </a:rPr>
              <a:t>genes for enzymes of the oxidase system (membrane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700" spc="-10" dirty="0">
                <a:latin typeface="Times New Roman"/>
                <a:cs typeface="Times New Roman"/>
              </a:rPr>
              <a:t>protein cytochrome b558, phox-91, phagocyte oxidase 91)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700" spc="-10" dirty="0">
                <a:latin typeface="Times New Roman"/>
                <a:cs typeface="Times New Roman"/>
              </a:rPr>
              <a:t>genes responsible for transcriptional control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700" spc="-10" dirty="0">
                <a:latin typeface="Times New Roman"/>
                <a:cs typeface="Times New Roman"/>
              </a:rPr>
              <a:t>structural genes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b="1" spc="-10" dirty="0">
                <a:latin typeface="Times New Roman"/>
                <a:cs typeface="Times New Roman"/>
              </a:rPr>
              <a:t>the formation of the superoxide anion radical (O2•-), which is necessary for killing phagocytosed microorganisms, is reduced</a:t>
            </a:r>
            <a:endParaRPr sz="27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968375">
              <a:lnSpc>
                <a:spcPct val="100000"/>
              </a:lnSpc>
            </a:pPr>
            <a:r>
              <a:rPr lang="en-US" dirty="0" err="1"/>
              <a:t>Chediak</a:t>
            </a:r>
            <a:r>
              <a:rPr lang="en-US" dirty="0"/>
              <a:t>-Higashi syndrome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886065" cy="44319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it is inherited autosomal recessively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disorder - </a:t>
            </a: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fusion of granules </a:t>
            </a:r>
            <a:r>
              <a:rPr lang="en-US" sz="3200" dirty="0">
                <a:latin typeface="Times New Roman"/>
                <a:cs typeface="Times New Roman"/>
              </a:rPr>
              <a:t>in the cytoplasm: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leukocyte,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macrophages,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dendritic cells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NK cell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consequence: </a:t>
            </a: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dysfunction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affected cells</a:t>
            </a:r>
            <a:endParaRPr sz="3200" b="1" dirty="0">
              <a:solidFill>
                <a:srgbClr val="E36C09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968375">
              <a:lnSpc>
                <a:spcPct val="100000"/>
              </a:lnSpc>
            </a:pPr>
            <a:r>
              <a:rPr lang="en-US" dirty="0" err="1"/>
              <a:t>Chediak</a:t>
            </a:r>
            <a:r>
              <a:rPr lang="en-US" dirty="0"/>
              <a:t>-Higashi syndrome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458"/>
            <a:ext cx="8028940" cy="4239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87325" indent="-342900">
              <a:lnSpc>
                <a:spcPct val="9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велики (џиновски) </a:t>
            </a:r>
            <a:r>
              <a:rPr sz="3000" b="1" spc="-15" dirty="0">
                <a:solidFill>
                  <a:srgbClr val="E36C09"/>
                </a:solidFill>
                <a:latin typeface="Times New Roman"/>
                <a:cs typeface="Times New Roman"/>
              </a:rPr>
              <a:t>лизозоми </a:t>
            </a:r>
            <a:r>
              <a:rPr sz="3000" spc="-10" dirty="0">
                <a:latin typeface="Times New Roman"/>
                <a:cs typeface="Times New Roman"/>
              </a:rPr>
              <a:t>формирају </a:t>
            </a:r>
            <a:r>
              <a:rPr sz="3000" spc="15" dirty="0">
                <a:latin typeface="Times New Roman"/>
                <a:cs typeface="Times New Roman"/>
              </a:rPr>
              <a:t>се </a:t>
            </a:r>
            <a:r>
              <a:rPr sz="3000" dirty="0">
                <a:latin typeface="Times New Roman"/>
                <a:cs typeface="Times New Roman"/>
              </a:rPr>
              <a:t>у  </a:t>
            </a:r>
            <a:r>
              <a:rPr sz="3000" spc="-5" dirty="0">
                <a:latin typeface="Times New Roman"/>
                <a:cs typeface="Times New Roman"/>
              </a:rPr>
              <a:t>стадијуму </a:t>
            </a:r>
            <a:r>
              <a:rPr sz="3000" dirty="0">
                <a:latin typeface="Times New Roman"/>
                <a:cs typeface="Times New Roman"/>
              </a:rPr>
              <a:t>мијелоидних </a:t>
            </a:r>
            <a:r>
              <a:rPr sz="3000" spc="-10" dirty="0">
                <a:latin typeface="Times New Roman"/>
                <a:cs typeface="Times New Roman"/>
              </a:rPr>
              <a:t>прекурсора </a:t>
            </a:r>
            <a:r>
              <a:rPr sz="3000" dirty="0">
                <a:latin typeface="Times New Roman"/>
                <a:cs typeface="Times New Roman"/>
              </a:rPr>
              <a:t>(при  </a:t>
            </a:r>
            <a:r>
              <a:rPr sz="3000" spc="-5" dirty="0">
                <a:latin typeface="Times New Roman"/>
                <a:cs typeface="Times New Roman"/>
              </a:rPr>
              <a:t>сазревању неутрофилних</a:t>
            </a:r>
            <a:r>
              <a:rPr sz="3000" spc="-50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Times New Roman"/>
                <a:cs typeface="Times New Roman"/>
              </a:rPr>
              <a:t>леукоцита)</a:t>
            </a:r>
            <a:endParaRPr sz="3000">
              <a:latin typeface="Times New Roman"/>
              <a:cs typeface="Times New Roman"/>
            </a:endParaRPr>
          </a:p>
          <a:p>
            <a:pPr marL="355600" indent="-342900">
              <a:lnSpc>
                <a:spcPts val="3420"/>
              </a:lnSpc>
              <a:spcBef>
                <a:spcPts val="3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део ћелија </a:t>
            </a:r>
            <a:r>
              <a:rPr sz="3000" spc="15" dirty="0">
                <a:latin typeface="Times New Roman"/>
                <a:cs typeface="Times New Roman"/>
              </a:rPr>
              <a:t>се </a:t>
            </a:r>
            <a:r>
              <a:rPr sz="3000" spc="-5" dirty="0">
                <a:latin typeface="Times New Roman"/>
                <a:cs typeface="Times New Roman"/>
              </a:rPr>
              <a:t>оштећује </a:t>
            </a:r>
            <a:r>
              <a:rPr sz="3000" dirty="0">
                <a:latin typeface="Times New Roman"/>
                <a:cs typeface="Times New Roman"/>
              </a:rPr>
              <a:t>пре сазревања</a:t>
            </a:r>
            <a:r>
              <a:rPr sz="3000" spc="-3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(умерено</a:t>
            </a:r>
            <a:endParaRPr sz="3000">
              <a:latin typeface="Times New Roman"/>
              <a:cs typeface="Times New Roman"/>
            </a:endParaRPr>
          </a:p>
          <a:p>
            <a:pPr marL="355600">
              <a:lnSpc>
                <a:spcPts val="3420"/>
              </a:lnSpc>
            </a:pPr>
            <a:r>
              <a:rPr sz="30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смањење </a:t>
            </a:r>
            <a:r>
              <a:rPr sz="3000" b="1" dirty="0">
                <a:solidFill>
                  <a:srgbClr val="E36C09"/>
                </a:solidFill>
                <a:latin typeface="Times New Roman"/>
                <a:cs typeface="Times New Roman"/>
              </a:rPr>
              <a:t>броја </a:t>
            </a:r>
            <a:r>
              <a:rPr sz="3000" spc="-5" dirty="0">
                <a:latin typeface="Times New Roman"/>
                <a:cs typeface="Times New Roman"/>
              </a:rPr>
              <a:t>неутрофилних</a:t>
            </a:r>
            <a:r>
              <a:rPr sz="3000" spc="-90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Times New Roman"/>
                <a:cs typeface="Times New Roman"/>
              </a:rPr>
              <a:t>леукоцита)</a:t>
            </a:r>
            <a:endParaRPr sz="3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део зрелих </a:t>
            </a:r>
            <a:r>
              <a:rPr sz="3000" spc="-25" dirty="0">
                <a:latin typeface="Times New Roman"/>
                <a:cs typeface="Times New Roman"/>
              </a:rPr>
              <a:t>леукоцита</a:t>
            </a:r>
            <a:r>
              <a:rPr sz="3000" spc="-60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има:</a:t>
            </a:r>
            <a:endParaRPr sz="3000">
              <a:latin typeface="Times New Roman"/>
              <a:cs typeface="Times New Roman"/>
            </a:endParaRPr>
          </a:p>
          <a:p>
            <a:pPr marL="756285" marR="1332865" lvl="1" indent="-286385" algn="just">
              <a:lnSpc>
                <a:spcPts val="2810"/>
              </a:lnSpc>
              <a:spcBef>
                <a:spcPts val="680"/>
              </a:spcBef>
              <a:buFont typeface="Arial"/>
              <a:buChar char="–"/>
              <a:tabLst>
                <a:tab pos="756920" algn="l"/>
              </a:tabLst>
            </a:pPr>
            <a:r>
              <a:rPr sz="2600" b="1" dirty="0">
                <a:solidFill>
                  <a:srgbClr val="E36C09"/>
                </a:solidFill>
                <a:latin typeface="Times New Roman"/>
                <a:cs typeface="Times New Roman"/>
              </a:rPr>
              <a:t>смањену </a:t>
            </a:r>
            <a:r>
              <a:rPr sz="26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количину </a:t>
            </a:r>
            <a:r>
              <a:rPr sz="26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лизозомских</a:t>
            </a:r>
            <a:r>
              <a:rPr sz="2600" b="1" spc="-100" dirty="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sz="26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ензима  </a:t>
            </a:r>
            <a:r>
              <a:rPr sz="2600" spc="-15" dirty="0">
                <a:latin typeface="Times New Roman"/>
                <a:cs typeface="Times New Roman"/>
              </a:rPr>
              <a:t>(неопходних </a:t>
            </a:r>
            <a:r>
              <a:rPr sz="2600" dirty="0">
                <a:latin typeface="Times New Roman"/>
                <a:cs typeface="Times New Roman"/>
              </a:rPr>
              <a:t>за </a:t>
            </a:r>
            <a:r>
              <a:rPr sz="2600" spc="-5" dirty="0">
                <a:latin typeface="Times New Roman"/>
                <a:cs typeface="Times New Roman"/>
              </a:rPr>
              <a:t>разградњу </a:t>
            </a:r>
            <a:r>
              <a:rPr sz="2600" spc="-15" dirty="0">
                <a:latin typeface="Times New Roman"/>
                <a:cs typeface="Times New Roman"/>
              </a:rPr>
              <a:t>фагоцитованих  </a:t>
            </a:r>
            <a:r>
              <a:rPr sz="2600" spc="-5" dirty="0">
                <a:latin typeface="Times New Roman"/>
                <a:cs typeface="Times New Roman"/>
              </a:rPr>
              <a:t>микроорганизама),</a:t>
            </a:r>
            <a:endParaRPr sz="2600">
              <a:latin typeface="Times New Roman"/>
              <a:cs typeface="Times New Roman"/>
            </a:endParaRPr>
          </a:p>
          <a:p>
            <a:pPr marL="756285" lvl="1" indent="-286385">
              <a:lnSpc>
                <a:spcPct val="100000"/>
              </a:lnSpc>
              <a:spcBef>
                <a:spcPts val="270"/>
              </a:spcBef>
              <a:buFont typeface="Arial"/>
              <a:buChar char="–"/>
              <a:tabLst>
                <a:tab pos="756920" algn="l"/>
              </a:tabLst>
            </a:pPr>
            <a:r>
              <a:rPr sz="2600" b="1" dirty="0">
                <a:solidFill>
                  <a:srgbClr val="E36C09"/>
                </a:solidFill>
                <a:latin typeface="Times New Roman"/>
                <a:cs typeface="Times New Roman"/>
              </a:rPr>
              <a:t>поремећаје </a:t>
            </a:r>
            <a:r>
              <a:rPr sz="2600" b="1" spc="-15" dirty="0">
                <a:solidFill>
                  <a:srgbClr val="E36C09"/>
                </a:solidFill>
                <a:latin typeface="Times New Roman"/>
                <a:cs typeface="Times New Roman"/>
              </a:rPr>
              <a:t>хемотаксе </a:t>
            </a:r>
            <a:r>
              <a:rPr sz="2600" b="1" dirty="0">
                <a:solidFill>
                  <a:srgbClr val="E36C09"/>
                </a:solidFill>
                <a:latin typeface="Times New Roman"/>
                <a:cs typeface="Times New Roman"/>
              </a:rPr>
              <a:t>и</a:t>
            </a:r>
            <a:r>
              <a:rPr sz="2600" b="1" spc="-105" dirty="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sz="26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фагоцитозе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23330"/>
          </a:xfrm>
          <a:prstGeom prst="rect">
            <a:avLst/>
          </a:prstGeom>
        </p:spPr>
        <p:txBody>
          <a:bodyPr vert="horz" wrap="square" lIns="0" tIns="304800" rIns="0" bIns="0" rtlCol="0">
            <a:spAutoFit/>
          </a:bodyPr>
          <a:lstStyle/>
          <a:p>
            <a:pPr marL="147955">
              <a:lnSpc>
                <a:spcPct val="100000"/>
              </a:lnSpc>
            </a:pPr>
            <a:r>
              <a:rPr lang="en-US" sz="4000"/>
              <a:t>Complement function disorders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719059" cy="3939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5" dirty="0">
                <a:latin typeface="Times New Roman"/>
                <a:cs typeface="Times New Roman"/>
              </a:rPr>
              <a:t>deviations from normal structure and function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5" dirty="0">
                <a:latin typeface="Times New Roman"/>
                <a:cs typeface="Times New Roman"/>
              </a:rPr>
              <a:t>complement components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5" dirty="0">
                <a:latin typeface="Times New Roman"/>
                <a:cs typeface="Times New Roman"/>
              </a:rPr>
              <a:t>They challenge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15" dirty="0">
                <a:latin typeface="Times New Roman"/>
                <a:cs typeface="Times New Roman"/>
              </a:rPr>
              <a:t>reduced activation of the complement system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15" dirty="0">
                <a:latin typeface="Times New Roman"/>
                <a:cs typeface="Times New Roman"/>
              </a:rPr>
              <a:t>increased activation of the complement system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ct val="100000"/>
              </a:lnSpc>
            </a:pPr>
            <a:r>
              <a:rPr lang="en-US" sz="4000" spc="5"/>
              <a:t>System deficits
complementary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517130" cy="23391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primary deficiencies</a:t>
            </a:r>
            <a:endParaRPr lang="sr-Latn-RS" sz="3200" b="1" spc="-5" dirty="0">
              <a:solidFill>
                <a:srgbClr val="E36C09"/>
              </a:solidFill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secondary deficiencies</a:t>
            </a:r>
            <a:endParaRPr lang="sr-Latn-RS" sz="3200" b="1" dirty="0">
              <a:solidFill>
                <a:srgbClr val="E36C09"/>
              </a:solidFill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consequences:</a:t>
            </a:r>
            <a:endParaRPr lang="sr-Latn-RS" sz="3200" spc="5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8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reduced activation </a:t>
            </a:r>
            <a:r>
              <a:rPr lang="en-US" sz="2800" spc="-10" dirty="0">
                <a:latin typeface="Times New Roman"/>
                <a:cs typeface="Times New Roman"/>
              </a:rPr>
              <a:t>of the complement system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8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increased activation </a:t>
            </a:r>
            <a:r>
              <a:rPr lang="en-US" sz="2800" spc="-10" dirty="0">
                <a:latin typeface="Times New Roman"/>
                <a:cs typeface="Times New Roman"/>
              </a:rPr>
              <a:t>of the complement system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45" algn="ctr">
              <a:lnSpc>
                <a:spcPct val="100000"/>
              </a:lnSpc>
            </a:pPr>
            <a:r>
              <a:rPr lang="en-US" sz="4000" spc="-50"/>
              <a:t>Congenital system deficits
complementary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8053070" cy="3939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classical pathway </a:t>
            </a:r>
            <a:r>
              <a:rPr lang="en-US" sz="3200" dirty="0">
                <a:latin typeface="Times New Roman"/>
                <a:cs typeface="Times New Roman"/>
              </a:rPr>
              <a:t>(C1q, C1r, C4, C2 and C3)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alternative route</a:t>
            </a:r>
            <a:r>
              <a:rPr lang="en-US" sz="3200" dirty="0">
                <a:latin typeface="Times New Roman"/>
                <a:cs typeface="Times New Roman"/>
              </a:rPr>
              <a:t> (properdin, factor</a:t>
            </a:r>
          </a:p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D and C3)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of the common (final) path </a:t>
            </a:r>
            <a:r>
              <a:rPr lang="en-US" sz="3200" dirty="0">
                <a:latin typeface="Times New Roman"/>
                <a:cs typeface="Times New Roman"/>
              </a:rPr>
              <a:t>(C5, C6, C7,</a:t>
            </a:r>
          </a:p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C8 and C9)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regulatory components </a:t>
            </a:r>
            <a:r>
              <a:rPr lang="en-US" sz="3200" dirty="0">
                <a:latin typeface="Times New Roman"/>
                <a:cs typeface="Times New Roman"/>
              </a:rPr>
              <a:t>(C1 inhibitor and factor H)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complement receptors </a:t>
            </a:r>
            <a:r>
              <a:rPr lang="en-US" sz="3200" dirty="0">
                <a:latin typeface="Times New Roman"/>
                <a:cs typeface="Times New Roman"/>
              </a:rPr>
              <a:t>(CR3 and CR4)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algn="ctr">
              <a:lnSpc>
                <a:spcPct val="100000"/>
              </a:lnSpc>
            </a:pPr>
            <a:r>
              <a:rPr lang="en-US" sz="4000" spc="5"/>
              <a:t>Regulatory deficits
complement system components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953375" cy="351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28143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hereditary angioneurotic edema </a:t>
            </a:r>
            <a:r>
              <a:rPr lang="en-US" sz="3200" spc="-10" dirty="0">
                <a:latin typeface="Times New Roman"/>
                <a:cs typeface="Times New Roman"/>
              </a:rPr>
              <a:t>deficiency of functional C1 inhibitor</a:t>
            </a:r>
          </a:p>
          <a:p>
            <a:pPr marL="355600" marR="128143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paroxysmal nocturnal </a:t>
            </a:r>
            <a:r>
              <a:rPr lang="en-US" sz="3200" spc="-10" dirty="0">
                <a:latin typeface="Times New Roman"/>
                <a:cs typeface="Times New Roman"/>
              </a:rPr>
              <a:t>hemoglobinuria deficiency of the regulatory protein that accelerates the dissociation of C3 convertase (decay-accelerating factor, DAF).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4001" y="187705"/>
            <a:ext cx="7698740" cy="20005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44905" marR="5080" indent="-1132840" algn="ctr">
              <a:lnSpc>
                <a:spcPts val="5190"/>
              </a:lnSpc>
            </a:pPr>
            <a:r>
              <a:rPr lang="en-US" dirty="0"/>
              <a:t>Specific protection of the organism (specific immunity)</a:t>
            </a:r>
            <a:endParaRPr spc="15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39743"/>
          </a:xfrm>
          <a:prstGeom prst="rect">
            <a:avLst/>
          </a:prstGeom>
        </p:spPr>
        <p:txBody>
          <a:bodyPr vert="horz" wrap="square" lIns="0" tIns="260095" rIns="0" bIns="0" rtlCol="0">
            <a:spAutoFit/>
          </a:bodyPr>
          <a:lstStyle/>
          <a:p>
            <a:pPr marL="113030">
              <a:lnSpc>
                <a:spcPct val="100000"/>
              </a:lnSpc>
            </a:pPr>
            <a:r>
              <a:rPr lang="en-US"/>
              <a:t>Specific protection of the body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6003925" cy="1969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fr-FR" sz="3200" b="1" spc="-20" dirty="0">
                <a:solidFill>
                  <a:srgbClr val="E36C09"/>
                </a:solidFill>
                <a:latin typeface="Times New Roman"/>
                <a:cs typeface="Times New Roman"/>
              </a:rPr>
              <a:t>Humoral immune </a:t>
            </a:r>
            <a:r>
              <a:rPr lang="fr-FR" sz="3200" b="1" spc="-20" dirty="0" err="1">
                <a:solidFill>
                  <a:srgbClr val="E36C09"/>
                </a:solidFill>
                <a:latin typeface="Times New Roman"/>
                <a:cs typeface="Times New Roman"/>
              </a:rPr>
              <a:t>response</a:t>
            </a:r>
            <a:r>
              <a:rPr lang="fr-FR" sz="3200" b="1" spc="-20" dirty="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lang="fr-FR" sz="3200" spc="-20" dirty="0">
                <a:latin typeface="Times New Roman"/>
                <a:cs typeface="Times New Roman"/>
              </a:rPr>
              <a:t>(</a:t>
            </a:r>
            <a:r>
              <a:rPr lang="sr-Latn-RS" sz="3200" spc="-20" dirty="0">
                <a:latin typeface="Times New Roman"/>
                <a:cs typeface="Times New Roman"/>
              </a:rPr>
              <a:t>B</a:t>
            </a:r>
            <a:endParaRPr lang="fr-FR" sz="3200" spc="-2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fr-FR" sz="3200" spc="-20" dirty="0">
                <a:latin typeface="Times New Roman"/>
                <a:cs typeface="Times New Roman"/>
              </a:rPr>
              <a:t>lymphocytes, </a:t>
            </a:r>
            <a:r>
              <a:rPr lang="fr-FR" sz="3200" spc="-20" dirty="0" err="1">
                <a:latin typeface="Times New Roman"/>
                <a:cs typeface="Times New Roman"/>
              </a:rPr>
              <a:t>antibodies</a:t>
            </a:r>
            <a:r>
              <a:rPr lang="fr-FR" sz="3200" spc="-20" dirty="0">
                <a:latin typeface="Times New Roman"/>
                <a:cs typeface="Times New Roman"/>
              </a:rPr>
              <a:t>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fr-FR" sz="3200" b="1" spc="-20" dirty="0">
                <a:solidFill>
                  <a:srgbClr val="E36C09"/>
                </a:solidFill>
                <a:latin typeface="Times New Roman"/>
                <a:cs typeface="Times New Roman"/>
              </a:rPr>
              <a:t>Cellular immune </a:t>
            </a:r>
            <a:r>
              <a:rPr lang="fr-FR" sz="3200" b="1" spc="-20" dirty="0" err="1">
                <a:solidFill>
                  <a:srgbClr val="E36C09"/>
                </a:solidFill>
                <a:latin typeface="Times New Roman"/>
                <a:cs typeface="Times New Roman"/>
              </a:rPr>
              <a:t>response</a:t>
            </a:r>
            <a:r>
              <a:rPr lang="fr-FR" sz="3200" b="1" spc="-20" dirty="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lang="fr-FR" sz="3200" spc="-20" dirty="0">
                <a:latin typeface="Times New Roman"/>
                <a:cs typeface="Times New Roman"/>
              </a:rPr>
              <a:t>(T lymphocytes)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Резултат слика за B cell respon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519864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9715">
              <a:lnSpc>
                <a:spcPct val="100000"/>
              </a:lnSpc>
            </a:pPr>
            <a:r>
              <a:rPr lang="en-US" sz="4000" b="1" spc="-35" dirty="0"/>
              <a:t>Anatomical barriers (mucous membranes)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6882" y="1373632"/>
            <a:ext cx="3198368" cy="26220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354832" y="2746755"/>
            <a:ext cx="5766943" cy="41112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113030">
              <a:lnSpc>
                <a:spcPct val="100000"/>
              </a:lnSpc>
            </a:pPr>
            <a:r>
              <a:rPr lang="en-US"/>
              <a:t>Specific protection of the body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6936740" cy="3487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Characteristics of specific protection: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endParaRPr lang="en-US" sz="3200" spc="-1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10" dirty="0">
                <a:solidFill>
                  <a:srgbClr val="E36C09"/>
                </a:solidFill>
                <a:latin typeface="Times New Roman"/>
                <a:cs typeface="Times New Roman"/>
              </a:rPr>
              <a:t>the ability to distinguish between one's own and another's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10" dirty="0">
                <a:solidFill>
                  <a:srgbClr val="E36C09"/>
                </a:solidFill>
                <a:latin typeface="Times New Roman"/>
                <a:cs typeface="Times New Roman"/>
              </a:rPr>
              <a:t>antigenic specificity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10" dirty="0">
                <a:solidFill>
                  <a:srgbClr val="E36C09"/>
                </a:solidFill>
                <a:latin typeface="Times New Roman"/>
                <a:cs typeface="Times New Roman"/>
              </a:rPr>
              <a:t>a variety of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10" dirty="0">
                <a:solidFill>
                  <a:srgbClr val="E36C09"/>
                </a:solidFill>
                <a:latin typeface="Times New Roman"/>
                <a:cs typeface="Times New Roman"/>
              </a:rPr>
              <a:t>immunological memory</a:t>
            </a:r>
            <a:endParaRPr sz="2800" dirty="0">
              <a:solidFill>
                <a:srgbClr val="E36C09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92552"/>
          </a:xfrm>
        </p:spPr>
        <p:txBody>
          <a:bodyPr/>
          <a:lstStyle/>
          <a:p>
            <a:pPr eaLnBrk="1" hangingPunct="1"/>
            <a:r>
              <a:rPr lang="en-US" sz="4000" dirty="0"/>
              <a:t>Cell-specific immunity, </a:t>
            </a:r>
            <a:br>
              <a:rPr lang="sr-Latn-RS" sz="4000" dirty="0"/>
            </a:br>
            <a:r>
              <a:rPr lang="en-US" sz="1800" i="1" dirty="0"/>
              <a:t>the existence of receptors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3877985"/>
          </a:xfrm>
        </p:spPr>
        <p:txBody>
          <a:bodyPr/>
          <a:lstStyle/>
          <a:p>
            <a:pPr lvl="1" algn="just" eaLnBrk="1" hangingPunct="1">
              <a:lnSpc>
                <a:spcPct val="90000"/>
              </a:lnSpc>
              <a:buFontTx/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 Lymphocytes</a:t>
            </a:r>
          </a:p>
          <a:p>
            <a:pPr lvl="1" algn="just" eaLnBrk="1" hangingPunct="1">
              <a:lnSpc>
                <a:spcPct val="90000"/>
              </a:lnSpc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Cell-mediated immunity: T helpers inter-react with B lymphocytes, T suppressors limit B cell function, NK lyse directly, production of lymphokines, interleukins, MIF, MAF</a:t>
            </a:r>
          </a:p>
          <a:p>
            <a:pPr lvl="1" algn="just" eaLnBrk="1" hangingPunct="1">
              <a:lnSpc>
                <a:spcPct val="90000"/>
              </a:lnSpc>
              <a:buFontTx/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 Lymphocytes</a:t>
            </a:r>
          </a:p>
          <a:p>
            <a:pPr lvl="1" algn="just" eaLnBrk="1" hangingPunct="1">
              <a:lnSpc>
                <a:spcPct val="90000"/>
              </a:lnSpc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Humoral immune response: synthesis of immunoglobulins, 5 classes of antigen-specific antibodies: plasma cells of monoclonal antibodies, response to mitogens, non-specific polyclonal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7354" y="282575"/>
            <a:ext cx="7611745" cy="1108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dirty="0">
                <a:latin typeface="Times New Roman"/>
                <a:cs typeface="Times New Roman"/>
              </a:rPr>
              <a:t>Maturation of lymphocytes in primary</a:t>
            </a:r>
          </a:p>
          <a:p>
            <a:pPr algn="ctr">
              <a:lnSpc>
                <a:spcPct val="100000"/>
              </a:lnSpc>
            </a:pPr>
            <a:r>
              <a:rPr lang="en-US" sz="3600" b="1" dirty="0">
                <a:latin typeface="Times New Roman"/>
                <a:cs typeface="Times New Roman"/>
              </a:rPr>
              <a:t>lymphatic organs</a:t>
            </a:r>
            <a:endParaRPr sz="36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743200" y="1600200"/>
            <a:ext cx="3333750" cy="50133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23330"/>
          </a:xfrm>
          <a:prstGeom prst="rect">
            <a:avLst/>
          </a:prstGeom>
        </p:spPr>
        <p:txBody>
          <a:bodyPr vert="horz" wrap="square" lIns="0" tIns="304800" rIns="0" bIns="0" rtlCol="0">
            <a:spAutoFit/>
          </a:bodyPr>
          <a:lstStyle/>
          <a:p>
            <a:pPr marL="481965">
              <a:lnSpc>
                <a:spcPct val="100000"/>
              </a:lnSpc>
            </a:pPr>
            <a:r>
              <a:rPr lang="en-US" sz="4000" b="1" spc="-10"/>
              <a:t>Variety and specificity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717790" cy="44319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10" dirty="0">
                <a:latin typeface="Times New Roman"/>
                <a:cs typeface="Times New Roman"/>
              </a:rPr>
              <a:t>Refers to specific cells (</a:t>
            </a:r>
            <a:r>
              <a:rPr lang="sr-Latn-RS" sz="3200" spc="10" dirty="0">
                <a:latin typeface="Times New Roman"/>
                <a:cs typeface="Times New Roman"/>
              </a:rPr>
              <a:t>B</a:t>
            </a:r>
            <a:r>
              <a:rPr lang="en-US" sz="3200" spc="10" dirty="0">
                <a:latin typeface="Times New Roman"/>
                <a:cs typeface="Times New Roman"/>
              </a:rPr>
              <a:t> and T</a:t>
            </a:r>
            <a:r>
              <a:rPr lang="sr-Latn-RS" sz="3200" spc="10" dirty="0">
                <a:latin typeface="Times New Roman"/>
                <a:cs typeface="Times New Roman"/>
              </a:rPr>
              <a:t> </a:t>
            </a:r>
            <a:r>
              <a:rPr lang="en-US" sz="3200" spc="10" dirty="0">
                <a:latin typeface="Times New Roman"/>
                <a:cs typeface="Times New Roman"/>
              </a:rPr>
              <a:t>lymphocytes)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10" dirty="0" err="1">
                <a:latin typeface="Times New Roman"/>
                <a:cs typeface="Times New Roman"/>
              </a:rPr>
              <a:t>E.g</a:t>
            </a:r>
            <a:r>
              <a:rPr lang="en-US" sz="3200" spc="10" dirty="0">
                <a:latin typeface="Times New Roman"/>
                <a:cs typeface="Times New Roman"/>
              </a:rPr>
              <a:t>: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sr-Latn-RS" sz="3200" spc="10" dirty="0">
                <a:latin typeface="Times New Roman"/>
                <a:cs typeface="Times New Roman"/>
              </a:rPr>
              <a:t>B</a:t>
            </a:r>
            <a:r>
              <a:rPr lang="en-US" sz="3200" spc="10" dirty="0">
                <a:latin typeface="Times New Roman"/>
                <a:cs typeface="Times New Roman"/>
              </a:rPr>
              <a:t> lymphocytes have about 100,000 identical immunoglobulins on their membrane (enables specificity)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10" dirty="0">
                <a:latin typeface="Times New Roman"/>
                <a:cs typeface="Times New Roman"/>
              </a:rPr>
              <a:t>There are about 108 different </a:t>
            </a:r>
            <a:r>
              <a:rPr lang="sr-Latn-RS" sz="3200" spc="10" dirty="0">
                <a:latin typeface="Times New Roman"/>
                <a:cs typeface="Times New Roman"/>
              </a:rPr>
              <a:t>B</a:t>
            </a:r>
            <a:r>
              <a:rPr lang="en-US" sz="3200" spc="10" dirty="0">
                <a:latin typeface="Times New Roman"/>
                <a:cs typeface="Times New Roman"/>
              </a:rPr>
              <a:t> lymphocytes in the bone marrow (allowing for great diversity)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03044" y="28447"/>
            <a:ext cx="6134735" cy="620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4000" b="1" spc="-15" dirty="0"/>
              <a:t>Antigenic specificity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62200" y="1371598"/>
            <a:ext cx="4854575" cy="54863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23330"/>
          </a:xfrm>
          <a:prstGeom prst="rect">
            <a:avLst/>
          </a:prstGeom>
        </p:spPr>
        <p:txBody>
          <a:bodyPr vert="horz" wrap="square" lIns="0" tIns="304800" rIns="0" bIns="0" rtlCol="0">
            <a:spAutoFit/>
          </a:bodyPr>
          <a:lstStyle/>
          <a:p>
            <a:pPr marL="1243965">
              <a:lnSpc>
                <a:spcPct val="100000"/>
              </a:lnSpc>
            </a:pPr>
            <a:r>
              <a:rPr lang="en-US" sz="4000" b="1" spc="-15" dirty="0"/>
              <a:t>Immunological memory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3950" y="1600136"/>
            <a:ext cx="6896100" cy="45260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1715">
              <a:lnSpc>
                <a:spcPct val="100000"/>
              </a:lnSpc>
            </a:pPr>
            <a:r>
              <a:rPr lang="en-US" b="1" spc="-65"/>
              <a:t>The flow of immune response</a:t>
            </a:r>
            <a:endParaRPr b="1" spc="-45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368297"/>
            <a:ext cx="8288655" cy="42319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869950" indent="-342900">
              <a:lnSpc>
                <a:spcPts val="302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800" spc="-5" dirty="0">
                <a:latin typeface="Times New Roman"/>
                <a:cs typeface="Times New Roman"/>
              </a:rPr>
              <a:t>Recognition of antigens by receptors located on the membrane of specific lymphocytes</a:t>
            </a:r>
          </a:p>
          <a:p>
            <a:pPr marL="355600" marR="869950" indent="-342900">
              <a:lnSpc>
                <a:spcPts val="302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800" spc="-5" dirty="0">
                <a:latin typeface="Times New Roman"/>
                <a:cs typeface="Times New Roman"/>
              </a:rPr>
              <a:t>Activation of specific lymphocytes</a:t>
            </a:r>
          </a:p>
          <a:p>
            <a:pPr marL="355600" marR="869950" indent="-342900">
              <a:lnSpc>
                <a:spcPts val="302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800" spc="-5" dirty="0">
                <a:latin typeface="Times New Roman"/>
                <a:cs typeface="Times New Roman"/>
              </a:rPr>
              <a:t>Proliferation and differentiation into effector cells</a:t>
            </a:r>
          </a:p>
          <a:p>
            <a:pPr marL="355600" marR="869950" indent="-342900">
              <a:lnSpc>
                <a:spcPts val="302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800" spc="-5" dirty="0">
                <a:latin typeface="Times New Roman"/>
                <a:cs typeface="Times New Roman"/>
              </a:rPr>
              <a:t>Effector cells eliminate the causative agent (antigen)</a:t>
            </a:r>
          </a:p>
          <a:p>
            <a:pPr marL="355600" marR="869950" indent="-342900">
              <a:lnSpc>
                <a:spcPts val="302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800" spc="-5" dirty="0">
                <a:latin typeface="Times New Roman"/>
                <a:cs typeface="Times New Roman"/>
              </a:rPr>
              <a:t>Establishing homeostasis and memory development</a:t>
            </a:r>
            <a:r>
              <a:rPr lang="sr-Latn-RS" sz="2800" spc="-5" dirty="0">
                <a:latin typeface="Times New Roman"/>
                <a:cs typeface="Times New Roman"/>
              </a:rPr>
              <a:t> </a:t>
            </a:r>
            <a:r>
              <a:rPr lang="en-US" sz="2800" spc="-5" dirty="0">
                <a:latin typeface="Times New Roman"/>
                <a:cs typeface="Times New Roman"/>
              </a:rPr>
              <a:t>lymphocytes</a:t>
            </a:r>
          </a:p>
          <a:p>
            <a:pPr marL="355600" marR="869950" indent="-342900">
              <a:lnSpc>
                <a:spcPts val="302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800" spc="-5" dirty="0">
                <a:latin typeface="Times New Roman"/>
                <a:cs typeface="Times New Roman"/>
              </a:rPr>
              <a:t>Memory cells provide faster and more powerful</a:t>
            </a:r>
            <a:r>
              <a:rPr lang="sr-Latn-RS" sz="2800" spc="-5" dirty="0">
                <a:latin typeface="Times New Roman"/>
                <a:cs typeface="Times New Roman"/>
              </a:rPr>
              <a:t> </a:t>
            </a:r>
            <a:r>
              <a:rPr lang="en-US" sz="2800" spc="-5" dirty="0">
                <a:latin typeface="Times New Roman"/>
                <a:cs typeface="Times New Roman"/>
              </a:rPr>
              <a:t>response upon repeated contact with the same antigen</a:t>
            </a:r>
            <a:endParaRPr lang="en-US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0825" y="549275"/>
            <a:ext cx="8623300" cy="5911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" algn="ctr">
              <a:lnSpc>
                <a:spcPct val="100000"/>
              </a:lnSpc>
            </a:pPr>
            <a:r>
              <a:rPr lang="en-US" sz="4000" spc="-140"/>
              <a:t>DISORDERS SPECIFIC
PROTECTION OF THE ORGANISM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6663055" cy="2462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Immunodeficiency</a:t>
            </a:r>
            <a:endParaRPr lang="sr-Latn-RS" sz="3200" b="1" spc="-5" dirty="0">
              <a:solidFill>
                <a:srgbClr val="E36C09"/>
              </a:solidFill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transplantation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endParaRPr lang="sr-Latn-RS" sz="3200" spc="-45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Immunopathology</a:t>
            </a:r>
            <a:endParaRPr lang="sr-Latn-RS" sz="3200" spc="-1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hypersensitivity reactions</a:t>
            </a:r>
            <a:endParaRPr lang="sr-Latn-RS" sz="3200" spc="5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autoimmunity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1398270">
              <a:lnSpc>
                <a:spcPct val="100000"/>
              </a:lnSpc>
            </a:pPr>
            <a:r>
              <a:rPr lang="en-US" spc="-5" dirty="0"/>
              <a:t>Immunodeficiencies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41017"/>
            <a:ext cx="7706995" cy="40626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dirty="0">
                <a:latin typeface="Times New Roman"/>
                <a:cs typeface="Times New Roman"/>
              </a:rPr>
              <a:t>disorder of the number and/or function of lymphocytes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dirty="0">
                <a:latin typeface="Times New Roman"/>
                <a:cs typeface="Times New Roman"/>
              </a:rPr>
              <a:t>congenital (primary) and acquired (secondary)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endParaRPr lang="en-US" sz="2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b="1" dirty="0">
                <a:solidFill>
                  <a:srgbClr val="E36C09"/>
                </a:solidFill>
                <a:latin typeface="Times New Roman"/>
                <a:cs typeface="Times New Roman"/>
              </a:rPr>
              <a:t>primary:</a:t>
            </a:r>
            <a:r>
              <a:rPr lang="en-US" sz="2400" dirty="0">
                <a:latin typeface="Times New Roman"/>
                <a:cs typeface="Times New Roman"/>
              </a:rPr>
              <a:t> disorders in lymphocyte maturation and disorders in lymphocyte function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endParaRPr lang="en-US" sz="2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b="1" dirty="0">
                <a:solidFill>
                  <a:srgbClr val="E36C09"/>
                </a:solidFill>
                <a:latin typeface="Times New Roman"/>
                <a:cs typeface="Times New Roman"/>
              </a:rPr>
              <a:t>secondary: </a:t>
            </a:r>
            <a:r>
              <a:rPr lang="en-US" sz="2400" dirty="0">
                <a:latin typeface="Times New Roman"/>
                <a:cs typeface="Times New Roman"/>
              </a:rPr>
              <a:t>decrease in the number of lymphocytes in: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400" dirty="0">
                <a:latin typeface="Times New Roman"/>
                <a:cs typeface="Times New Roman"/>
              </a:rPr>
              <a:t>viral infections (AIDS),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400" dirty="0">
                <a:latin typeface="Times New Roman"/>
                <a:cs typeface="Times New Roman"/>
              </a:rPr>
              <a:t>immunosuppressive therapy,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400" dirty="0">
                <a:latin typeface="Times New Roman"/>
                <a:cs typeface="Times New Roman"/>
              </a:rPr>
              <a:t>malnutrition,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2400" dirty="0">
                <a:latin typeface="Times New Roman"/>
                <a:cs typeface="Times New Roman"/>
              </a:rPr>
              <a:t>advanced tumors</a:t>
            </a:r>
            <a:endParaRPr lang="sr-Cyrl-RS"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1582420">
              <a:lnSpc>
                <a:spcPct val="100000"/>
              </a:lnSpc>
            </a:pPr>
            <a:r>
              <a:rPr lang="en-US" spc="-40" dirty="0"/>
              <a:t>Anatomical barriers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342505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30" dirty="0">
                <a:solidFill>
                  <a:srgbClr val="E36C09"/>
                </a:solidFill>
                <a:latin typeface="Times New Roman"/>
                <a:cs typeface="Times New Roman"/>
              </a:rPr>
              <a:t>anatomical barriers </a:t>
            </a:r>
            <a:r>
              <a:rPr lang="en-US" sz="3200" spc="-30" dirty="0">
                <a:latin typeface="Times New Roman"/>
                <a:cs typeface="Times New Roman"/>
              </a:rPr>
              <a:t>(skin and mucous membranes)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30" dirty="0">
                <a:latin typeface="Times New Roman"/>
                <a:cs typeface="Times New Roman"/>
              </a:rPr>
              <a:t>associated</a:t>
            </a:r>
            <a:r>
              <a:rPr lang="en-US" sz="3200" b="1" spc="-30" dirty="0">
                <a:solidFill>
                  <a:srgbClr val="E36C09"/>
                </a:solidFill>
                <a:latin typeface="Times New Roman"/>
                <a:cs typeface="Times New Roman"/>
              </a:rPr>
              <a:t> mechanical elements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30" dirty="0">
                <a:latin typeface="Times New Roman"/>
                <a:cs typeface="Times New Roman"/>
              </a:rPr>
              <a:t>associated</a:t>
            </a:r>
            <a:r>
              <a:rPr lang="en-US" sz="3200" b="1" spc="-30" dirty="0">
                <a:solidFill>
                  <a:srgbClr val="E36C09"/>
                </a:solidFill>
                <a:latin typeface="Times New Roman"/>
                <a:cs typeface="Times New Roman"/>
              </a:rPr>
              <a:t> humoral elements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30" dirty="0">
                <a:latin typeface="Times New Roman"/>
                <a:cs typeface="Times New Roman"/>
              </a:rPr>
              <a:t>natural antibiotics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30" dirty="0">
                <a:latin typeface="Times New Roman"/>
                <a:cs typeface="Times New Roman"/>
              </a:rPr>
              <a:t>intraepithelial T and V lymphocytes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30" dirty="0">
                <a:latin typeface="Times New Roman"/>
                <a:cs typeface="Times New Roman"/>
              </a:rPr>
              <a:t>normal skin and mucous membrane flora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1398270">
              <a:lnSpc>
                <a:spcPct val="100000"/>
              </a:lnSpc>
            </a:pPr>
            <a:r>
              <a:rPr lang="en-US" spc="-5" dirty="0"/>
              <a:t>Immunodeficiencies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304800" y="1575435"/>
            <a:ext cx="7473315" cy="3939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200" spc="-5" dirty="0">
                <a:latin typeface="Times New Roman"/>
                <a:cs typeface="Times New Roman"/>
              </a:rPr>
              <a:t>Primary (congenital) disorders: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humoral immunity </a:t>
            </a:r>
            <a:r>
              <a:rPr lang="en-US" sz="3200" spc="-5" dirty="0">
                <a:latin typeface="Times New Roman"/>
                <a:cs typeface="Times New Roman"/>
              </a:rPr>
              <a:t>(maturation,</a:t>
            </a:r>
            <a:r>
              <a:rPr lang="sr-Latn-RS" sz="3200" spc="-5" dirty="0">
                <a:latin typeface="Times New Roman"/>
                <a:cs typeface="Times New Roman"/>
              </a:rPr>
              <a:t> </a:t>
            </a:r>
            <a:r>
              <a:rPr lang="en-US" sz="3200" spc="-5" dirty="0">
                <a:latin typeface="Times New Roman"/>
                <a:cs typeface="Times New Roman"/>
              </a:rPr>
              <a:t>activation and functions of B lymphocytes)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cellular immunity </a:t>
            </a:r>
            <a:r>
              <a:rPr lang="en-US" sz="3200" spc="-5" dirty="0">
                <a:latin typeface="Times New Roman"/>
                <a:cs typeface="Times New Roman"/>
              </a:rPr>
              <a:t>(maturation,</a:t>
            </a:r>
            <a:r>
              <a:rPr lang="sr-Latn-RS" sz="3200" spc="-5" dirty="0">
                <a:latin typeface="Times New Roman"/>
                <a:cs typeface="Times New Roman"/>
              </a:rPr>
              <a:t> </a:t>
            </a:r>
            <a:r>
              <a:rPr lang="en-US" sz="3200" spc="-5" dirty="0">
                <a:latin typeface="Times New Roman"/>
                <a:cs typeface="Times New Roman"/>
              </a:rPr>
              <a:t>activation and functions of T lymphocytes)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combined disorders of humoral and cellular immunity</a:t>
            </a:r>
            <a:endParaRPr sz="3200" b="1" dirty="0">
              <a:solidFill>
                <a:srgbClr val="E36C09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91871"/>
            <a:ext cx="5125720" cy="670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pc="-10" dirty="0"/>
              <a:t>Immunodeficiencies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729220" cy="44319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Diseases caused by </a:t>
            </a:r>
            <a:r>
              <a:rPr lang="en-US" sz="3200" b="1" spc="5" dirty="0">
                <a:solidFill>
                  <a:srgbClr val="E36C09"/>
                </a:solidFill>
                <a:latin typeface="Times New Roman"/>
                <a:cs typeface="Times New Roman"/>
              </a:rPr>
              <a:t>insufficient immunity</a:t>
            </a:r>
          </a:p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en-US" sz="3200" b="1" spc="5" dirty="0">
                <a:solidFill>
                  <a:srgbClr val="E36C09"/>
                </a:solidFill>
                <a:latin typeface="Times New Roman"/>
                <a:cs typeface="Times New Roman"/>
              </a:rPr>
              <a:t>answer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They arise due to disturbances in: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development of the immune system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functioning of the immune system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Lead to: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Increased susceptibility to infections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Increased incidence of some malignant</a:t>
            </a:r>
          </a:p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tumors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623417" y="219583"/>
            <a:ext cx="7897164" cy="677108"/>
          </a:xfrm>
        </p:spPr>
        <p:txBody>
          <a:bodyPr/>
          <a:lstStyle/>
          <a:p>
            <a:r>
              <a:rPr lang="sr-Latn-RS" dirty="0"/>
              <a:t>D</a:t>
            </a:r>
            <a:r>
              <a:rPr lang="en-US" dirty="0" err="1"/>
              <a:t>ivision</a:t>
            </a:r>
            <a:endParaRPr lang="sr-Latn-CS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360098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>
                <a:solidFill>
                  <a:srgbClr val="C00000"/>
                </a:solidFill>
              </a:rPr>
              <a:t>Congenital - </a:t>
            </a:r>
            <a:r>
              <a:rPr lang="en-US" sz="2000" dirty="0"/>
              <a:t>primary: (genetic errors, disorder of the lymphatic organs)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solidFill>
                  <a:srgbClr val="C00000"/>
                </a:solidFill>
              </a:rPr>
              <a:t>Acquired - </a:t>
            </a:r>
            <a:r>
              <a:rPr lang="en-US" sz="2000" dirty="0"/>
              <a:t>secondary</a:t>
            </a:r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Defect in B cell function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Defect of T cell function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Defect of T and B cell function</a:t>
            </a:r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Defect of complement components</a:t>
            </a:r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Leukocyte function defect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A) Quantitative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B) Qualitative</a:t>
            </a:r>
            <a:endParaRPr lang="sr-Latn-CS" sz="2000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60829" y="156209"/>
            <a:ext cx="5027295" cy="1351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836930">
              <a:lnSpc>
                <a:spcPct val="100000"/>
              </a:lnSpc>
            </a:pPr>
            <a:r>
              <a:rPr lang="en-US" spc="-15"/>
              <a:t>Primary immunodeficiencies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2218563"/>
            <a:ext cx="8067675" cy="2438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They are caused by genetic disorders that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lead to: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breaks in maturation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disorders in the functioning of immune cells</a:t>
            </a:r>
          </a:p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system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178435">
              <a:lnSpc>
                <a:spcPct val="100000"/>
              </a:lnSpc>
            </a:pPr>
            <a:r>
              <a:rPr lang="en-US"/>
              <a:t>Primary immunodeficiency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794625" cy="2954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24663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Disorders in the maturation of lymphocytes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224663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severe combined immunodeficiency</a:t>
            </a:r>
          </a:p>
          <a:p>
            <a:pPr marL="12700">
              <a:lnSpc>
                <a:spcPct val="100000"/>
              </a:lnSpc>
              <a:tabLst>
                <a:tab pos="224663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(SCID), affects V and T lymphocytes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224663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agammaglobulinemia or</a:t>
            </a:r>
          </a:p>
          <a:p>
            <a:pPr marL="12700">
              <a:lnSpc>
                <a:spcPct val="100000"/>
              </a:lnSpc>
              <a:tabLst>
                <a:tab pos="224663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hypogammaglobulinemia</a:t>
            </a:r>
            <a:r>
              <a:rPr lang="en-US" sz="3200" dirty="0">
                <a:latin typeface="Times New Roman"/>
                <a:cs typeface="Times New Roman"/>
              </a:rPr>
              <a:t>, Bruton's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224663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T-cell deficiency </a:t>
            </a:r>
            <a:r>
              <a:rPr lang="en-US" sz="3200" dirty="0">
                <a:latin typeface="Times New Roman"/>
                <a:cs typeface="Times New Roman"/>
              </a:rPr>
              <a:t>(Di George syndrome)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9387" y="460375"/>
            <a:ext cx="8640699" cy="5848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692275" y="2924238"/>
            <a:ext cx="4535805" cy="649605"/>
          </a:xfrm>
          <a:custGeom>
            <a:avLst/>
            <a:gdLst/>
            <a:ahLst/>
            <a:cxnLst/>
            <a:rect l="l" t="t" r="r" b="b"/>
            <a:pathLst>
              <a:path w="4535805" h="649604">
                <a:moveTo>
                  <a:pt x="0" y="649287"/>
                </a:moveTo>
                <a:lnTo>
                  <a:pt x="4535424" y="649287"/>
                </a:lnTo>
                <a:lnTo>
                  <a:pt x="4535424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92275" y="2924238"/>
            <a:ext cx="4535805" cy="649605"/>
          </a:xfrm>
          <a:custGeom>
            <a:avLst/>
            <a:gdLst/>
            <a:ahLst/>
            <a:cxnLst/>
            <a:rect l="l" t="t" r="r" b="b"/>
            <a:pathLst>
              <a:path w="4535805" h="649604">
                <a:moveTo>
                  <a:pt x="0" y="649287"/>
                </a:moveTo>
                <a:lnTo>
                  <a:pt x="4535424" y="649287"/>
                </a:lnTo>
                <a:lnTo>
                  <a:pt x="4535424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55875" y="2159000"/>
            <a:ext cx="431800" cy="936625"/>
          </a:xfrm>
          <a:custGeom>
            <a:avLst/>
            <a:gdLst/>
            <a:ahLst/>
            <a:cxnLst/>
            <a:rect l="l" t="t" r="r" b="b"/>
            <a:pathLst>
              <a:path w="431800" h="936625">
                <a:moveTo>
                  <a:pt x="0" y="936625"/>
                </a:moveTo>
                <a:lnTo>
                  <a:pt x="431800" y="936625"/>
                </a:lnTo>
                <a:lnTo>
                  <a:pt x="431800" y="0"/>
                </a:lnTo>
                <a:lnTo>
                  <a:pt x="0" y="0"/>
                </a:lnTo>
                <a:lnTo>
                  <a:pt x="0" y="9366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55875" y="2159000"/>
            <a:ext cx="431800" cy="936625"/>
          </a:xfrm>
          <a:custGeom>
            <a:avLst/>
            <a:gdLst/>
            <a:ahLst/>
            <a:cxnLst/>
            <a:rect l="l" t="t" r="r" b="b"/>
            <a:pathLst>
              <a:path w="431800" h="936625">
                <a:moveTo>
                  <a:pt x="0" y="936625"/>
                </a:moveTo>
                <a:lnTo>
                  <a:pt x="431800" y="936625"/>
                </a:lnTo>
                <a:lnTo>
                  <a:pt x="431800" y="0"/>
                </a:lnTo>
                <a:lnTo>
                  <a:pt x="0" y="0"/>
                </a:lnTo>
                <a:lnTo>
                  <a:pt x="0" y="936625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84501" y="3340100"/>
            <a:ext cx="431800" cy="936625"/>
          </a:xfrm>
          <a:custGeom>
            <a:avLst/>
            <a:gdLst/>
            <a:ahLst/>
            <a:cxnLst/>
            <a:rect l="l" t="t" r="r" b="b"/>
            <a:pathLst>
              <a:path w="431800" h="936625">
                <a:moveTo>
                  <a:pt x="0" y="936625"/>
                </a:moveTo>
                <a:lnTo>
                  <a:pt x="431800" y="936625"/>
                </a:lnTo>
                <a:lnTo>
                  <a:pt x="431800" y="0"/>
                </a:lnTo>
                <a:lnTo>
                  <a:pt x="0" y="0"/>
                </a:lnTo>
                <a:lnTo>
                  <a:pt x="0" y="9366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84501" y="3340100"/>
            <a:ext cx="431800" cy="936625"/>
          </a:xfrm>
          <a:custGeom>
            <a:avLst/>
            <a:gdLst/>
            <a:ahLst/>
            <a:cxnLst/>
            <a:rect l="l" t="t" r="r" b="b"/>
            <a:pathLst>
              <a:path w="431800" h="936625">
                <a:moveTo>
                  <a:pt x="0" y="936625"/>
                </a:moveTo>
                <a:lnTo>
                  <a:pt x="431800" y="936625"/>
                </a:lnTo>
                <a:lnTo>
                  <a:pt x="431800" y="0"/>
                </a:lnTo>
                <a:lnTo>
                  <a:pt x="0" y="0"/>
                </a:lnTo>
                <a:lnTo>
                  <a:pt x="0" y="936625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62276" y="4152836"/>
            <a:ext cx="215900" cy="144780"/>
          </a:xfrm>
          <a:custGeom>
            <a:avLst/>
            <a:gdLst/>
            <a:ahLst/>
            <a:cxnLst/>
            <a:rect l="l" t="t" r="r" b="b"/>
            <a:pathLst>
              <a:path w="215900" h="144779">
                <a:moveTo>
                  <a:pt x="0" y="144462"/>
                </a:moveTo>
                <a:lnTo>
                  <a:pt x="215900" y="144462"/>
                </a:lnTo>
                <a:lnTo>
                  <a:pt x="215900" y="0"/>
                </a:lnTo>
                <a:lnTo>
                  <a:pt x="0" y="0"/>
                </a:lnTo>
                <a:lnTo>
                  <a:pt x="0" y="1444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462276" y="4152836"/>
            <a:ext cx="215900" cy="144780"/>
          </a:xfrm>
          <a:custGeom>
            <a:avLst/>
            <a:gdLst/>
            <a:ahLst/>
            <a:cxnLst/>
            <a:rect l="l" t="t" r="r" b="b"/>
            <a:pathLst>
              <a:path w="215900" h="144779">
                <a:moveTo>
                  <a:pt x="0" y="144462"/>
                </a:moveTo>
                <a:lnTo>
                  <a:pt x="215900" y="144462"/>
                </a:lnTo>
                <a:lnTo>
                  <a:pt x="215900" y="0"/>
                </a:lnTo>
                <a:lnTo>
                  <a:pt x="0" y="0"/>
                </a:lnTo>
                <a:lnTo>
                  <a:pt x="0" y="144462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48075" y="3357498"/>
            <a:ext cx="847725" cy="863600"/>
          </a:xfrm>
          <a:custGeom>
            <a:avLst/>
            <a:gdLst/>
            <a:ahLst/>
            <a:cxnLst/>
            <a:rect l="l" t="t" r="r" b="b"/>
            <a:pathLst>
              <a:path w="847725" h="863600">
                <a:moveTo>
                  <a:pt x="0" y="863600"/>
                </a:moveTo>
                <a:lnTo>
                  <a:pt x="847725" y="863600"/>
                </a:lnTo>
                <a:lnTo>
                  <a:pt x="847725" y="0"/>
                </a:lnTo>
                <a:lnTo>
                  <a:pt x="0" y="0"/>
                </a:lnTo>
                <a:lnTo>
                  <a:pt x="0" y="863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8075" y="3357498"/>
            <a:ext cx="847725" cy="863600"/>
          </a:xfrm>
          <a:custGeom>
            <a:avLst/>
            <a:gdLst/>
            <a:ahLst/>
            <a:cxnLst/>
            <a:rect l="l" t="t" r="r" b="b"/>
            <a:pathLst>
              <a:path w="847725" h="863600">
                <a:moveTo>
                  <a:pt x="0" y="863600"/>
                </a:moveTo>
                <a:lnTo>
                  <a:pt x="847725" y="863600"/>
                </a:lnTo>
                <a:lnTo>
                  <a:pt x="847725" y="0"/>
                </a:lnTo>
                <a:lnTo>
                  <a:pt x="0" y="0"/>
                </a:lnTo>
                <a:lnTo>
                  <a:pt x="0" y="8636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825875" y="2176398"/>
            <a:ext cx="847725" cy="863600"/>
          </a:xfrm>
          <a:custGeom>
            <a:avLst/>
            <a:gdLst/>
            <a:ahLst/>
            <a:cxnLst/>
            <a:rect l="l" t="t" r="r" b="b"/>
            <a:pathLst>
              <a:path w="847725" h="863600">
                <a:moveTo>
                  <a:pt x="0" y="863600"/>
                </a:moveTo>
                <a:lnTo>
                  <a:pt x="847725" y="863600"/>
                </a:lnTo>
                <a:lnTo>
                  <a:pt x="847725" y="0"/>
                </a:lnTo>
                <a:lnTo>
                  <a:pt x="0" y="0"/>
                </a:lnTo>
                <a:lnTo>
                  <a:pt x="0" y="863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25875" y="2176398"/>
            <a:ext cx="847725" cy="863600"/>
          </a:xfrm>
          <a:custGeom>
            <a:avLst/>
            <a:gdLst/>
            <a:ahLst/>
            <a:cxnLst/>
            <a:rect l="l" t="t" r="r" b="b"/>
            <a:pathLst>
              <a:path w="847725" h="863600">
                <a:moveTo>
                  <a:pt x="0" y="863600"/>
                </a:moveTo>
                <a:lnTo>
                  <a:pt x="847725" y="863600"/>
                </a:lnTo>
                <a:lnTo>
                  <a:pt x="847725" y="0"/>
                </a:lnTo>
                <a:lnTo>
                  <a:pt x="0" y="0"/>
                </a:lnTo>
                <a:lnTo>
                  <a:pt x="0" y="8636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724275" y="4559300"/>
            <a:ext cx="847725" cy="454025"/>
          </a:xfrm>
          <a:custGeom>
            <a:avLst/>
            <a:gdLst/>
            <a:ahLst/>
            <a:cxnLst/>
            <a:rect l="l" t="t" r="r" b="b"/>
            <a:pathLst>
              <a:path w="847725" h="454025">
                <a:moveTo>
                  <a:pt x="0" y="454025"/>
                </a:moveTo>
                <a:lnTo>
                  <a:pt x="847725" y="454025"/>
                </a:lnTo>
                <a:lnTo>
                  <a:pt x="847725" y="0"/>
                </a:lnTo>
                <a:lnTo>
                  <a:pt x="0" y="0"/>
                </a:lnTo>
                <a:lnTo>
                  <a:pt x="0" y="4540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724275" y="4559300"/>
            <a:ext cx="847725" cy="863600"/>
          </a:xfrm>
          <a:custGeom>
            <a:avLst/>
            <a:gdLst/>
            <a:ahLst/>
            <a:cxnLst/>
            <a:rect l="l" t="t" r="r" b="b"/>
            <a:pathLst>
              <a:path w="847725" h="863600">
                <a:moveTo>
                  <a:pt x="0" y="863600"/>
                </a:moveTo>
                <a:lnTo>
                  <a:pt x="847725" y="863600"/>
                </a:lnTo>
                <a:lnTo>
                  <a:pt x="847725" y="0"/>
                </a:lnTo>
                <a:lnTo>
                  <a:pt x="0" y="0"/>
                </a:lnTo>
                <a:lnTo>
                  <a:pt x="0" y="8636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916301" y="536638"/>
            <a:ext cx="4392930" cy="719455"/>
          </a:xfrm>
          <a:custGeom>
            <a:avLst/>
            <a:gdLst/>
            <a:ahLst/>
            <a:cxnLst/>
            <a:rect l="l" t="t" r="r" b="b"/>
            <a:pathLst>
              <a:path w="4392930" h="719455">
                <a:moveTo>
                  <a:pt x="0" y="719137"/>
                </a:moveTo>
                <a:lnTo>
                  <a:pt x="4392549" y="719137"/>
                </a:lnTo>
                <a:lnTo>
                  <a:pt x="4392549" y="0"/>
                </a:lnTo>
                <a:lnTo>
                  <a:pt x="0" y="0"/>
                </a:lnTo>
                <a:lnTo>
                  <a:pt x="0" y="7191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916301" y="536638"/>
            <a:ext cx="4392930" cy="719455"/>
          </a:xfrm>
          <a:custGeom>
            <a:avLst/>
            <a:gdLst/>
            <a:ahLst/>
            <a:cxnLst/>
            <a:rect l="l" t="t" r="r" b="b"/>
            <a:pathLst>
              <a:path w="4392930" h="719455">
                <a:moveTo>
                  <a:pt x="0" y="719137"/>
                </a:moveTo>
                <a:lnTo>
                  <a:pt x="4392549" y="719137"/>
                </a:lnTo>
                <a:lnTo>
                  <a:pt x="4392549" y="0"/>
                </a:lnTo>
                <a:lnTo>
                  <a:pt x="0" y="0"/>
                </a:lnTo>
                <a:lnTo>
                  <a:pt x="0" y="719137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51275" y="1046225"/>
            <a:ext cx="847725" cy="863600"/>
          </a:xfrm>
          <a:custGeom>
            <a:avLst/>
            <a:gdLst/>
            <a:ahLst/>
            <a:cxnLst/>
            <a:rect l="l" t="t" r="r" b="b"/>
            <a:pathLst>
              <a:path w="847725" h="863600">
                <a:moveTo>
                  <a:pt x="0" y="863600"/>
                </a:moveTo>
                <a:lnTo>
                  <a:pt x="847725" y="863600"/>
                </a:lnTo>
                <a:lnTo>
                  <a:pt x="847725" y="0"/>
                </a:lnTo>
                <a:lnTo>
                  <a:pt x="0" y="0"/>
                </a:lnTo>
                <a:lnTo>
                  <a:pt x="0" y="863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51275" y="1046225"/>
            <a:ext cx="847725" cy="863600"/>
          </a:xfrm>
          <a:custGeom>
            <a:avLst/>
            <a:gdLst/>
            <a:ahLst/>
            <a:cxnLst/>
            <a:rect l="l" t="t" r="r" b="b"/>
            <a:pathLst>
              <a:path w="847725" h="863600">
                <a:moveTo>
                  <a:pt x="0" y="863600"/>
                </a:moveTo>
                <a:lnTo>
                  <a:pt x="847725" y="863600"/>
                </a:lnTo>
                <a:lnTo>
                  <a:pt x="847725" y="0"/>
                </a:lnTo>
                <a:lnTo>
                  <a:pt x="0" y="0"/>
                </a:lnTo>
                <a:lnTo>
                  <a:pt x="0" y="8636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435600" y="1052575"/>
            <a:ext cx="792480" cy="863600"/>
          </a:xfrm>
          <a:custGeom>
            <a:avLst/>
            <a:gdLst/>
            <a:ahLst/>
            <a:cxnLst/>
            <a:rect l="l" t="t" r="r" b="b"/>
            <a:pathLst>
              <a:path w="792479" h="863600">
                <a:moveTo>
                  <a:pt x="0" y="863600"/>
                </a:moveTo>
                <a:lnTo>
                  <a:pt x="792162" y="863600"/>
                </a:lnTo>
                <a:lnTo>
                  <a:pt x="792162" y="0"/>
                </a:lnTo>
                <a:lnTo>
                  <a:pt x="0" y="0"/>
                </a:lnTo>
                <a:lnTo>
                  <a:pt x="0" y="863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435600" y="1052575"/>
            <a:ext cx="792480" cy="863600"/>
          </a:xfrm>
          <a:custGeom>
            <a:avLst/>
            <a:gdLst/>
            <a:ahLst/>
            <a:cxnLst/>
            <a:rect l="l" t="t" r="r" b="b"/>
            <a:pathLst>
              <a:path w="792479" h="863600">
                <a:moveTo>
                  <a:pt x="0" y="863600"/>
                </a:moveTo>
                <a:lnTo>
                  <a:pt x="792162" y="863600"/>
                </a:lnTo>
                <a:lnTo>
                  <a:pt x="792162" y="0"/>
                </a:lnTo>
                <a:lnTo>
                  <a:pt x="0" y="0"/>
                </a:lnTo>
                <a:lnTo>
                  <a:pt x="0" y="8636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292725" y="1125600"/>
            <a:ext cx="287655" cy="215900"/>
          </a:xfrm>
          <a:custGeom>
            <a:avLst/>
            <a:gdLst/>
            <a:ahLst/>
            <a:cxnLst/>
            <a:rect l="l" t="t" r="r" b="b"/>
            <a:pathLst>
              <a:path w="287654" h="215900">
                <a:moveTo>
                  <a:pt x="0" y="215900"/>
                </a:moveTo>
                <a:lnTo>
                  <a:pt x="287337" y="215900"/>
                </a:lnTo>
                <a:lnTo>
                  <a:pt x="287337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292725" y="1125600"/>
            <a:ext cx="287655" cy="215900"/>
          </a:xfrm>
          <a:custGeom>
            <a:avLst/>
            <a:gdLst/>
            <a:ahLst/>
            <a:cxnLst/>
            <a:rect l="l" t="t" r="r" b="b"/>
            <a:pathLst>
              <a:path w="287654" h="215900">
                <a:moveTo>
                  <a:pt x="0" y="215900"/>
                </a:moveTo>
                <a:lnTo>
                  <a:pt x="287337" y="215900"/>
                </a:lnTo>
                <a:lnTo>
                  <a:pt x="287337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653151" y="1747901"/>
            <a:ext cx="287655" cy="215900"/>
          </a:xfrm>
          <a:custGeom>
            <a:avLst/>
            <a:gdLst/>
            <a:ahLst/>
            <a:cxnLst/>
            <a:rect l="l" t="t" r="r" b="b"/>
            <a:pathLst>
              <a:path w="287654" h="215900">
                <a:moveTo>
                  <a:pt x="0" y="215900"/>
                </a:moveTo>
                <a:lnTo>
                  <a:pt x="287337" y="215900"/>
                </a:lnTo>
                <a:lnTo>
                  <a:pt x="287337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653151" y="1747901"/>
            <a:ext cx="287655" cy="215900"/>
          </a:xfrm>
          <a:custGeom>
            <a:avLst/>
            <a:gdLst/>
            <a:ahLst/>
            <a:cxnLst/>
            <a:rect l="l" t="t" r="r" b="b"/>
            <a:pathLst>
              <a:path w="287654" h="215900">
                <a:moveTo>
                  <a:pt x="0" y="215900"/>
                </a:moveTo>
                <a:lnTo>
                  <a:pt x="287337" y="215900"/>
                </a:lnTo>
                <a:lnTo>
                  <a:pt x="287337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851275" y="4089400"/>
            <a:ext cx="287655" cy="215900"/>
          </a:xfrm>
          <a:custGeom>
            <a:avLst/>
            <a:gdLst/>
            <a:ahLst/>
            <a:cxnLst/>
            <a:rect l="l" t="t" r="r" b="b"/>
            <a:pathLst>
              <a:path w="287654" h="215900">
                <a:moveTo>
                  <a:pt x="0" y="215900"/>
                </a:moveTo>
                <a:lnTo>
                  <a:pt x="287337" y="215900"/>
                </a:lnTo>
                <a:lnTo>
                  <a:pt x="287337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851275" y="4089400"/>
            <a:ext cx="287655" cy="215900"/>
          </a:xfrm>
          <a:custGeom>
            <a:avLst/>
            <a:gdLst/>
            <a:ahLst/>
            <a:cxnLst/>
            <a:rect l="l" t="t" r="r" b="b"/>
            <a:pathLst>
              <a:path w="287654" h="215900">
                <a:moveTo>
                  <a:pt x="0" y="215900"/>
                </a:moveTo>
                <a:lnTo>
                  <a:pt x="287337" y="215900"/>
                </a:lnTo>
                <a:lnTo>
                  <a:pt x="287337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913251" y="4465573"/>
            <a:ext cx="287655" cy="215900"/>
          </a:xfrm>
          <a:custGeom>
            <a:avLst/>
            <a:gdLst/>
            <a:ahLst/>
            <a:cxnLst/>
            <a:rect l="l" t="t" r="r" b="b"/>
            <a:pathLst>
              <a:path w="287654" h="215900">
                <a:moveTo>
                  <a:pt x="0" y="215900"/>
                </a:moveTo>
                <a:lnTo>
                  <a:pt x="287337" y="215900"/>
                </a:lnTo>
                <a:lnTo>
                  <a:pt x="287337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913251" y="4465573"/>
            <a:ext cx="287655" cy="215900"/>
          </a:xfrm>
          <a:custGeom>
            <a:avLst/>
            <a:gdLst/>
            <a:ahLst/>
            <a:cxnLst/>
            <a:rect l="l" t="t" r="r" b="b"/>
            <a:pathLst>
              <a:path w="287654" h="215900">
                <a:moveTo>
                  <a:pt x="0" y="215900"/>
                </a:moveTo>
                <a:lnTo>
                  <a:pt x="287337" y="215900"/>
                </a:lnTo>
                <a:lnTo>
                  <a:pt x="287337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419475" y="2565463"/>
            <a:ext cx="720725" cy="576580"/>
          </a:xfrm>
          <a:custGeom>
            <a:avLst/>
            <a:gdLst/>
            <a:ahLst/>
            <a:cxnLst/>
            <a:rect l="l" t="t" r="r" b="b"/>
            <a:pathLst>
              <a:path w="720725" h="576580">
                <a:moveTo>
                  <a:pt x="0" y="576262"/>
                </a:moveTo>
                <a:lnTo>
                  <a:pt x="720725" y="576262"/>
                </a:lnTo>
                <a:lnTo>
                  <a:pt x="720725" y="0"/>
                </a:lnTo>
                <a:lnTo>
                  <a:pt x="0" y="0"/>
                </a:lnTo>
                <a:lnTo>
                  <a:pt x="0" y="576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19475" y="2565463"/>
            <a:ext cx="720725" cy="576580"/>
          </a:xfrm>
          <a:custGeom>
            <a:avLst/>
            <a:gdLst/>
            <a:ahLst/>
            <a:cxnLst/>
            <a:rect l="l" t="t" r="r" b="b"/>
            <a:pathLst>
              <a:path w="720725" h="576580">
                <a:moveTo>
                  <a:pt x="0" y="576262"/>
                </a:moveTo>
                <a:lnTo>
                  <a:pt x="720725" y="576262"/>
                </a:lnTo>
                <a:lnTo>
                  <a:pt x="720725" y="0"/>
                </a:lnTo>
                <a:lnTo>
                  <a:pt x="0" y="0"/>
                </a:lnTo>
                <a:lnTo>
                  <a:pt x="0" y="576262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735451" y="2471801"/>
            <a:ext cx="287655" cy="215900"/>
          </a:xfrm>
          <a:custGeom>
            <a:avLst/>
            <a:gdLst/>
            <a:ahLst/>
            <a:cxnLst/>
            <a:rect l="l" t="t" r="r" b="b"/>
            <a:pathLst>
              <a:path w="287654" h="215900">
                <a:moveTo>
                  <a:pt x="0" y="215900"/>
                </a:moveTo>
                <a:lnTo>
                  <a:pt x="287337" y="215900"/>
                </a:lnTo>
                <a:lnTo>
                  <a:pt x="287337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735451" y="2471801"/>
            <a:ext cx="287655" cy="215900"/>
          </a:xfrm>
          <a:custGeom>
            <a:avLst/>
            <a:gdLst/>
            <a:ahLst/>
            <a:cxnLst/>
            <a:rect l="l" t="t" r="r" b="b"/>
            <a:pathLst>
              <a:path w="287654" h="215900">
                <a:moveTo>
                  <a:pt x="0" y="215900"/>
                </a:moveTo>
                <a:lnTo>
                  <a:pt x="287337" y="215900"/>
                </a:lnTo>
                <a:lnTo>
                  <a:pt x="287337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771775" y="5013325"/>
            <a:ext cx="2651125" cy="1247775"/>
          </a:xfrm>
          <a:custGeom>
            <a:avLst/>
            <a:gdLst/>
            <a:ahLst/>
            <a:cxnLst/>
            <a:rect l="l" t="t" r="r" b="b"/>
            <a:pathLst>
              <a:path w="2651125" h="1247775">
                <a:moveTo>
                  <a:pt x="0" y="1247775"/>
                </a:moveTo>
                <a:lnTo>
                  <a:pt x="2651125" y="1247775"/>
                </a:lnTo>
                <a:lnTo>
                  <a:pt x="2651125" y="0"/>
                </a:lnTo>
                <a:lnTo>
                  <a:pt x="0" y="0"/>
                </a:lnTo>
                <a:lnTo>
                  <a:pt x="0" y="12477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771775" y="5013325"/>
            <a:ext cx="2651125" cy="1247775"/>
          </a:xfrm>
          <a:custGeom>
            <a:avLst/>
            <a:gdLst/>
            <a:ahLst/>
            <a:cxnLst/>
            <a:rect l="l" t="t" r="r" b="b"/>
            <a:pathLst>
              <a:path w="2651125" h="1247775">
                <a:moveTo>
                  <a:pt x="0" y="1247775"/>
                </a:moveTo>
                <a:lnTo>
                  <a:pt x="2651125" y="1247775"/>
                </a:lnTo>
                <a:lnTo>
                  <a:pt x="2651125" y="0"/>
                </a:lnTo>
                <a:lnTo>
                  <a:pt x="0" y="0"/>
                </a:lnTo>
                <a:lnTo>
                  <a:pt x="0" y="1247775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091051" y="4106798"/>
            <a:ext cx="142875" cy="215900"/>
          </a:xfrm>
          <a:custGeom>
            <a:avLst/>
            <a:gdLst/>
            <a:ahLst/>
            <a:cxnLst/>
            <a:rect l="l" t="t" r="r" b="b"/>
            <a:pathLst>
              <a:path w="142875" h="215900">
                <a:moveTo>
                  <a:pt x="0" y="215900"/>
                </a:moveTo>
                <a:lnTo>
                  <a:pt x="142875" y="215900"/>
                </a:lnTo>
                <a:lnTo>
                  <a:pt x="142875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091051" y="4106798"/>
            <a:ext cx="142875" cy="215900"/>
          </a:xfrm>
          <a:custGeom>
            <a:avLst/>
            <a:gdLst/>
            <a:ahLst/>
            <a:cxnLst/>
            <a:rect l="l" t="t" r="r" b="b"/>
            <a:pathLst>
              <a:path w="142875" h="215900">
                <a:moveTo>
                  <a:pt x="0" y="215900"/>
                </a:moveTo>
                <a:lnTo>
                  <a:pt x="142875" y="215900"/>
                </a:lnTo>
                <a:lnTo>
                  <a:pt x="142875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040251" y="1747901"/>
            <a:ext cx="287655" cy="215900"/>
          </a:xfrm>
          <a:custGeom>
            <a:avLst/>
            <a:gdLst/>
            <a:ahLst/>
            <a:cxnLst/>
            <a:rect l="l" t="t" r="r" b="b"/>
            <a:pathLst>
              <a:path w="287654" h="215900">
                <a:moveTo>
                  <a:pt x="0" y="215900"/>
                </a:moveTo>
                <a:lnTo>
                  <a:pt x="287337" y="215900"/>
                </a:lnTo>
                <a:lnTo>
                  <a:pt x="287337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040251" y="1747901"/>
            <a:ext cx="287655" cy="215900"/>
          </a:xfrm>
          <a:custGeom>
            <a:avLst/>
            <a:gdLst/>
            <a:ahLst/>
            <a:cxnLst/>
            <a:rect l="l" t="t" r="r" b="b"/>
            <a:pathLst>
              <a:path w="287654" h="215900">
                <a:moveTo>
                  <a:pt x="0" y="215900"/>
                </a:moveTo>
                <a:lnTo>
                  <a:pt x="287337" y="215900"/>
                </a:lnTo>
                <a:lnTo>
                  <a:pt x="287337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517775" y="2276475"/>
            <a:ext cx="241300" cy="64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589276" y="3573398"/>
            <a:ext cx="241300" cy="647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995801" y="2276475"/>
            <a:ext cx="241300" cy="64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067175" y="3573398"/>
            <a:ext cx="241300" cy="647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633601" y="3168713"/>
            <a:ext cx="4162425" cy="1889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526026" y="549275"/>
            <a:ext cx="2471674" cy="254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651500" y="1196975"/>
            <a:ext cx="241300" cy="647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587500" y="5373687"/>
            <a:ext cx="2459101" cy="26828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532126" y="4581525"/>
            <a:ext cx="241300" cy="64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816100" y="5705475"/>
            <a:ext cx="2038350" cy="39052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865751" y="876300"/>
            <a:ext cx="1846199" cy="19685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31D600A-69B3-4208-B8EC-68E658811AFD}"/>
              </a:ext>
            </a:extLst>
          </p:cNvPr>
          <p:cNvSpPr/>
          <p:nvPr/>
        </p:nvSpPr>
        <p:spPr>
          <a:xfrm>
            <a:off x="179388" y="1747901"/>
            <a:ext cx="1332038" cy="574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/>
              <a:t>Maturation of B cells</a:t>
            </a:r>
            <a:endParaRPr lang="en-U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F88D572-90D3-420B-BC6A-2181E159BAF4}"/>
              </a:ext>
            </a:extLst>
          </p:cNvPr>
          <p:cNvSpPr/>
          <p:nvPr/>
        </p:nvSpPr>
        <p:spPr>
          <a:xfrm>
            <a:off x="179387" y="4106797"/>
            <a:ext cx="1332039" cy="574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/>
              <a:t>Maturation of T cells</a:t>
            </a:r>
            <a:endParaRPr lang="en-US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28CB4FF-87C5-403D-A4FF-F0444A4DC8DE}"/>
              </a:ext>
            </a:extLst>
          </p:cNvPr>
          <p:cNvSpPr/>
          <p:nvPr/>
        </p:nvSpPr>
        <p:spPr>
          <a:xfrm>
            <a:off x="4184078" y="476744"/>
            <a:ext cx="3558444" cy="5746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Immunodeficiency of B cells </a:t>
            </a:r>
            <a:r>
              <a:rPr lang="en-US" dirty="0" err="1"/>
              <a:t>agamaglobulinemia</a:t>
            </a:r>
            <a:endParaRPr lang="en-US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CD96779-5CED-4F3E-A9F9-F22C33E6628F}"/>
              </a:ext>
            </a:extLst>
          </p:cNvPr>
          <p:cNvSpPr/>
          <p:nvPr/>
        </p:nvSpPr>
        <p:spPr>
          <a:xfrm>
            <a:off x="1544939" y="2359945"/>
            <a:ext cx="1052685" cy="54340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Stem cell</a:t>
            </a:r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4A349B3-FA9C-43CD-AAF9-94C55A98988D}"/>
              </a:ext>
            </a:extLst>
          </p:cNvPr>
          <p:cNvSpPr/>
          <p:nvPr/>
        </p:nvSpPr>
        <p:spPr>
          <a:xfrm>
            <a:off x="2942417" y="2357865"/>
            <a:ext cx="1052685" cy="54340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Pro B</a:t>
            </a:r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75E7117-BC4A-4C6C-85C2-13D161BE2AB8}"/>
              </a:ext>
            </a:extLst>
          </p:cNvPr>
          <p:cNvSpPr/>
          <p:nvPr/>
        </p:nvSpPr>
        <p:spPr>
          <a:xfrm>
            <a:off x="4530148" y="2355611"/>
            <a:ext cx="1052685" cy="54340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Pre B</a:t>
            </a:r>
            <a:endParaRPr lang="en-US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BC3555D-33D5-4B27-ABE0-05AA382BB412}"/>
              </a:ext>
            </a:extLst>
          </p:cNvPr>
          <p:cNvSpPr/>
          <p:nvPr/>
        </p:nvSpPr>
        <p:spPr>
          <a:xfrm>
            <a:off x="6075626" y="2368224"/>
            <a:ext cx="1052685" cy="54340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Immature B cell</a:t>
            </a:r>
            <a:endParaRPr lang="en-US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D8A8E85-4E11-4AF6-8DAF-492C3CC87A62}"/>
              </a:ext>
            </a:extLst>
          </p:cNvPr>
          <p:cNvSpPr/>
          <p:nvPr/>
        </p:nvSpPr>
        <p:spPr>
          <a:xfrm>
            <a:off x="7685906" y="2382857"/>
            <a:ext cx="1052685" cy="54340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Mature B cell</a:t>
            </a:r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8233630-99AD-4D25-BBAD-E0B3D25D557A}"/>
              </a:ext>
            </a:extLst>
          </p:cNvPr>
          <p:cNvSpPr/>
          <p:nvPr/>
        </p:nvSpPr>
        <p:spPr>
          <a:xfrm>
            <a:off x="2901611" y="4719335"/>
            <a:ext cx="1052685" cy="54340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Pro T</a:t>
            </a:r>
            <a:endParaRPr lang="en-US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0F25E14-B7F8-4356-AFBE-8BE719EB9272}"/>
              </a:ext>
            </a:extLst>
          </p:cNvPr>
          <p:cNvSpPr/>
          <p:nvPr/>
        </p:nvSpPr>
        <p:spPr>
          <a:xfrm>
            <a:off x="4388386" y="4723923"/>
            <a:ext cx="1052685" cy="54340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Pre T</a:t>
            </a:r>
            <a:endParaRPr lang="en-US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DA586B7-4CEF-4C47-9DE3-8DEB63A94EA8}"/>
              </a:ext>
            </a:extLst>
          </p:cNvPr>
          <p:cNvSpPr/>
          <p:nvPr/>
        </p:nvSpPr>
        <p:spPr>
          <a:xfrm>
            <a:off x="1675488" y="4769053"/>
            <a:ext cx="1010936" cy="50468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Stem cell</a:t>
            </a:r>
            <a:endParaRPr lang="en-US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731675-B2B9-4FBD-B8D6-8DD952EFE325}"/>
              </a:ext>
            </a:extLst>
          </p:cNvPr>
          <p:cNvSpPr/>
          <p:nvPr/>
        </p:nvSpPr>
        <p:spPr>
          <a:xfrm>
            <a:off x="5892800" y="4756332"/>
            <a:ext cx="1410119" cy="12477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/>
              <a:t>Double positive (immature T) cell</a:t>
            </a:r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62150AF-402A-4004-AD84-0D05B3D63709}"/>
              </a:ext>
            </a:extLst>
          </p:cNvPr>
          <p:cNvSpPr/>
          <p:nvPr/>
        </p:nvSpPr>
        <p:spPr>
          <a:xfrm>
            <a:off x="7487409" y="4719335"/>
            <a:ext cx="1275493" cy="102580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/>
              <a:t>Single positive (mature) T cell</a:t>
            </a:r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E0D9E1E-E5CD-477A-B368-33E48D17D158}"/>
              </a:ext>
            </a:extLst>
          </p:cNvPr>
          <p:cNvSpPr/>
          <p:nvPr/>
        </p:nvSpPr>
        <p:spPr>
          <a:xfrm>
            <a:off x="1581637" y="5313763"/>
            <a:ext cx="3711087" cy="8450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Immunodeficiency of T cells (Di George's syndrome)</a:t>
            </a: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178435">
              <a:lnSpc>
                <a:spcPct val="100000"/>
              </a:lnSpc>
            </a:pPr>
            <a:r>
              <a:rPr lang="en-US"/>
              <a:t>Primary immunodeficiency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6820534" cy="1477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200" dirty="0">
                <a:latin typeface="Times New Roman"/>
                <a:cs typeface="Times New Roman"/>
              </a:rPr>
              <a:t>Disturbances in activation and function</a:t>
            </a:r>
          </a:p>
          <a:p>
            <a:pPr marL="12700">
              <a:lnSpc>
                <a:spcPct val="100000"/>
              </a:lnSpc>
            </a:pPr>
            <a:r>
              <a:rPr lang="en-US" sz="3200" dirty="0">
                <a:latin typeface="Times New Roman"/>
                <a:cs typeface="Times New Roman"/>
              </a:rPr>
              <a:t>lymphocytes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/>
                <a:cs typeface="Times New Roman"/>
              </a:rPr>
              <a:t>Hyper-IgM syndrome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2918" y="560705"/>
            <a:ext cx="8675370" cy="56051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16012" y="4005198"/>
            <a:ext cx="2808605" cy="609600"/>
          </a:xfrm>
          <a:custGeom>
            <a:avLst/>
            <a:gdLst/>
            <a:ahLst/>
            <a:cxnLst/>
            <a:rect l="l" t="t" r="r" b="b"/>
            <a:pathLst>
              <a:path w="2808604" h="609600">
                <a:moveTo>
                  <a:pt x="0" y="609600"/>
                </a:moveTo>
                <a:lnTo>
                  <a:pt x="2808224" y="609600"/>
                </a:lnTo>
                <a:lnTo>
                  <a:pt x="2808224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16012" y="4005198"/>
            <a:ext cx="2808605" cy="609600"/>
          </a:xfrm>
          <a:custGeom>
            <a:avLst/>
            <a:gdLst/>
            <a:ahLst/>
            <a:cxnLst/>
            <a:rect l="l" t="t" r="r" b="b"/>
            <a:pathLst>
              <a:path w="2808604" h="609600">
                <a:moveTo>
                  <a:pt x="0" y="609600"/>
                </a:moveTo>
                <a:lnTo>
                  <a:pt x="2808224" y="609600"/>
                </a:lnTo>
                <a:lnTo>
                  <a:pt x="2808224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82901" y="3054350"/>
            <a:ext cx="287655" cy="936625"/>
          </a:xfrm>
          <a:custGeom>
            <a:avLst/>
            <a:gdLst/>
            <a:ahLst/>
            <a:cxnLst/>
            <a:rect l="l" t="t" r="r" b="b"/>
            <a:pathLst>
              <a:path w="287655" h="936625">
                <a:moveTo>
                  <a:pt x="0" y="936625"/>
                </a:moveTo>
                <a:lnTo>
                  <a:pt x="287337" y="936625"/>
                </a:lnTo>
                <a:lnTo>
                  <a:pt x="287337" y="0"/>
                </a:lnTo>
                <a:lnTo>
                  <a:pt x="0" y="0"/>
                </a:lnTo>
                <a:lnTo>
                  <a:pt x="0" y="9366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82901" y="3054350"/>
            <a:ext cx="287655" cy="936625"/>
          </a:xfrm>
          <a:custGeom>
            <a:avLst/>
            <a:gdLst/>
            <a:ahLst/>
            <a:cxnLst/>
            <a:rect l="l" t="t" r="r" b="b"/>
            <a:pathLst>
              <a:path w="287655" h="936625">
                <a:moveTo>
                  <a:pt x="0" y="936625"/>
                </a:moveTo>
                <a:lnTo>
                  <a:pt x="287337" y="936625"/>
                </a:lnTo>
                <a:lnTo>
                  <a:pt x="287337" y="0"/>
                </a:lnTo>
                <a:lnTo>
                  <a:pt x="0" y="0"/>
                </a:lnTo>
                <a:lnTo>
                  <a:pt x="0" y="936625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58887" y="4581461"/>
            <a:ext cx="2592705" cy="360680"/>
          </a:xfrm>
          <a:custGeom>
            <a:avLst/>
            <a:gdLst/>
            <a:ahLst/>
            <a:cxnLst/>
            <a:rect l="l" t="t" r="r" b="b"/>
            <a:pathLst>
              <a:path w="2592704" h="360679">
                <a:moveTo>
                  <a:pt x="0" y="360362"/>
                </a:moveTo>
                <a:lnTo>
                  <a:pt x="2592324" y="360362"/>
                </a:lnTo>
                <a:lnTo>
                  <a:pt x="2592324" y="0"/>
                </a:lnTo>
                <a:lnTo>
                  <a:pt x="0" y="0"/>
                </a:lnTo>
                <a:lnTo>
                  <a:pt x="0" y="3603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58887" y="4581461"/>
            <a:ext cx="2592705" cy="360680"/>
          </a:xfrm>
          <a:custGeom>
            <a:avLst/>
            <a:gdLst/>
            <a:ahLst/>
            <a:cxnLst/>
            <a:rect l="l" t="t" r="r" b="b"/>
            <a:pathLst>
              <a:path w="2592704" h="360679">
                <a:moveTo>
                  <a:pt x="0" y="360362"/>
                </a:moveTo>
                <a:lnTo>
                  <a:pt x="2592324" y="360362"/>
                </a:lnTo>
                <a:lnTo>
                  <a:pt x="2592324" y="0"/>
                </a:lnTo>
                <a:lnTo>
                  <a:pt x="0" y="0"/>
                </a:lnTo>
                <a:lnTo>
                  <a:pt x="0" y="360362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368550" y="3286125"/>
            <a:ext cx="241300" cy="64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03350" y="4187888"/>
            <a:ext cx="2447925" cy="2492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424525" y="2563188"/>
            <a:ext cx="3549650" cy="796811"/>
          </a:xfrm>
          <a:custGeom>
            <a:avLst/>
            <a:gdLst/>
            <a:ahLst/>
            <a:cxnLst/>
            <a:rect l="l" t="t" r="r" b="b"/>
            <a:pathLst>
              <a:path w="3549650" h="698500">
                <a:moveTo>
                  <a:pt x="0" y="698500"/>
                </a:moveTo>
                <a:lnTo>
                  <a:pt x="3549650" y="698500"/>
                </a:lnTo>
                <a:lnTo>
                  <a:pt x="3549650" y="0"/>
                </a:lnTo>
                <a:lnTo>
                  <a:pt x="0" y="0"/>
                </a:lnTo>
                <a:lnTo>
                  <a:pt x="0" y="6985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356100" y="2605151"/>
            <a:ext cx="3549650" cy="698500"/>
          </a:xfrm>
          <a:custGeom>
            <a:avLst/>
            <a:gdLst/>
            <a:ahLst/>
            <a:cxnLst/>
            <a:rect l="l" t="t" r="r" b="b"/>
            <a:pathLst>
              <a:path w="3549650" h="698500">
                <a:moveTo>
                  <a:pt x="0" y="698500"/>
                </a:moveTo>
                <a:lnTo>
                  <a:pt x="3549650" y="698500"/>
                </a:lnTo>
                <a:lnTo>
                  <a:pt x="3549650" y="0"/>
                </a:lnTo>
                <a:lnTo>
                  <a:pt x="0" y="0"/>
                </a:lnTo>
                <a:lnTo>
                  <a:pt x="0" y="6985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919851" y="1700276"/>
            <a:ext cx="214629" cy="933450"/>
          </a:xfrm>
          <a:custGeom>
            <a:avLst/>
            <a:gdLst/>
            <a:ahLst/>
            <a:cxnLst/>
            <a:rect l="l" t="t" r="r" b="b"/>
            <a:pathLst>
              <a:path w="214629" h="933450">
                <a:moveTo>
                  <a:pt x="0" y="933450"/>
                </a:moveTo>
                <a:lnTo>
                  <a:pt x="214312" y="933450"/>
                </a:lnTo>
                <a:lnTo>
                  <a:pt x="214312" y="0"/>
                </a:lnTo>
                <a:lnTo>
                  <a:pt x="0" y="0"/>
                </a:lnTo>
                <a:lnTo>
                  <a:pt x="0" y="9334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919851" y="1700276"/>
            <a:ext cx="214629" cy="933450"/>
          </a:xfrm>
          <a:custGeom>
            <a:avLst/>
            <a:gdLst/>
            <a:ahLst/>
            <a:cxnLst/>
            <a:rect l="l" t="t" r="r" b="b"/>
            <a:pathLst>
              <a:path w="214629" h="933450">
                <a:moveTo>
                  <a:pt x="0" y="933450"/>
                </a:moveTo>
                <a:lnTo>
                  <a:pt x="214312" y="933450"/>
                </a:lnTo>
                <a:lnTo>
                  <a:pt x="214312" y="0"/>
                </a:lnTo>
                <a:lnTo>
                  <a:pt x="0" y="0"/>
                </a:lnTo>
                <a:lnTo>
                  <a:pt x="0" y="93345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895975" y="3114675"/>
            <a:ext cx="214629" cy="933450"/>
          </a:xfrm>
          <a:custGeom>
            <a:avLst/>
            <a:gdLst/>
            <a:ahLst/>
            <a:cxnLst/>
            <a:rect l="l" t="t" r="r" b="b"/>
            <a:pathLst>
              <a:path w="214629" h="933450">
                <a:moveTo>
                  <a:pt x="0" y="933450"/>
                </a:moveTo>
                <a:lnTo>
                  <a:pt x="214312" y="933450"/>
                </a:lnTo>
                <a:lnTo>
                  <a:pt x="214312" y="0"/>
                </a:lnTo>
                <a:lnTo>
                  <a:pt x="0" y="0"/>
                </a:lnTo>
                <a:lnTo>
                  <a:pt x="0" y="9334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895975" y="3114675"/>
            <a:ext cx="214629" cy="933450"/>
          </a:xfrm>
          <a:custGeom>
            <a:avLst/>
            <a:gdLst/>
            <a:ahLst/>
            <a:cxnLst/>
            <a:rect l="l" t="t" r="r" b="b"/>
            <a:pathLst>
              <a:path w="214629" h="933450">
                <a:moveTo>
                  <a:pt x="0" y="933450"/>
                </a:moveTo>
                <a:lnTo>
                  <a:pt x="214312" y="933450"/>
                </a:lnTo>
                <a:lnTo>
                  <a:pt x="214312" y="0"/>
                </a:lnTo>
                <a:lnTo>
                  <a:pt x="0" y="0"/>
                </a:lnTo>
                <a:lnTo>
                  <a:pt x="0" y="93345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867400" y="3860800"/>
            <a:ext cx="176530" cy="339725"/>
          </a:xfrm>
          <a:custGeom>
            <a:avLst/>
            <a:gdLst/>
            <a:ahLst/>
            <a:cxnLst/>
            <a:rect l="l" t="t" r="r" b="b"/>
            <a:pathLst>
              <a:path w="176529" h="339725">
                <a:moveTo>
                  <a:pt x="0" y="339725"/>
                </a:moveTo>
                <a:lnTo>
                  <a:pt x="176212" y="339725"/>
                </a:lnTo>
                <a:lnTo>
                  <a:pt x="176212" y="0"/>
                </a:lnTo>
                <a:lnTo>
                  <a:pt x="0" y="0"/>
                </a:lnTo>
                <a:lnTo>
                  <a:pt x="0" y="3397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67400" y="3860800"/>
            <a:ext cx="176530" cy="339725"/>
          </a:xfrm>
          <a:custGeom>
            <a:avLst/>
            <a:gdLst/>
            <a:ahLst/>
            <a:cxnLst/>
            <a:rect l="l" t="t" r="r" b="b"/>
            <a:pathLst>
              <a:path w="176529" h="339725">
                <a:moveTo>
                  <a:pt x="0" y="339725"/>
                </a:moveTo>
                <a:lnTo>
                  <a:pt x="176212" y="339725"/>
                </a:lnTo>
                <a:lnTo>
                  <a:pt x="176212" y="0"/>
                </a:lnTo>
                <a:lnTo>
                  <a:pt x="0" y="0"/>
                </a:lnTo>
                <a:lnTo>
                  <a:pt x="0" y="339725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156325" y="5300662"/>
            <a:ext cx="2087880" cy="760730"/>
          </a:xfrm>
          <a:custGeom>
            <a:avLst/>
            <a:gdLst/>
            <a:ahLst/>
            <a:cxnLst/>
            <a:rect l="l" t="t" r="r" b="b"/>
            <a:pathLst>
              <a:path w="2087879" h="760729">
                <a:moveTo>
                  <a:pt x="0" y="760412"/>
                </a:moveTo>
                <a:lnTo>
                  <a:pt x="2087626" y="760412"/>
                </a:lnTo>
                <a:lnTo>
                  <a:pt x="2087626" y="0"/>
                </a:lnTo>
                <a:lnTo>
                  <a:pt x="0" y="0"/>
                </a:lnTo>
                <a:lnTo>
                  <a:pt x="0" y="7604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156325" y="5300662"/>
            <a:ext cx="2087880" cy="760730"/>
          </a:xfrm>
          <a:custGeom>
            <a:avLst/>
            <a:gdLst/>
            <a:ahLst/>
            <a:cxnLst/>
            <a:rect l="l" t="t" r="r" b="b"/>
            <a:pathLst>
              <a:path w="2087879" h="760729">
                <a:moveTo>
                  <a:pt x="0" y="760412"/>
                </a:moveTo>
                <a:lnTo>
                  <a:pt x="2087626" y="760412"/>
                </a:lnTo>
                <a:lnTo>
                  <a:pt x="2087626" y="0"/>
                </a:lnTo>
                <a:lnTo>
                  <a:pt x="0" y="0"/>
                </a:lnTo>
                <a:lnTo>
                  <a:pt x="0" y="760412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092950" y="4508563"/>
            <a:ext cx="236854" cy="963930"/>
          </a:xfrm>
          <a:custGeom>
            <a:avLst/>
            <a:gdLst/>
            <a:ahLst/>
            <a:cxnLst/>
            <a:rect l="l" t="t" r="r" b="b"/>
            <a:pathLst>
              <a:path w="236854" h="963929">
                <a:moveTo>
                  <a:pt x="0" y="963612"/>
                </a:moveTo>
                <a:lnTo>
                  <a:pt x="236537" y="963612"/>
                </a:lnTo>
                <a:lnTo>
                  <a:pt x="236537" y="0"/>
                </a:lnTo>
                <a:lnTo>
                  <a:pt x="0" y="0"/>
                </a:lnTo>
                <a:lnTo>
                  <a:pt x="0" y="9636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092950" y="4508563"/>
            <a:ext cx="236854" cy="963930"/>
          </a:xfrm>
          <a:custGeom>
            <a:avLst/>
            <a:gdLst/>
            <a:ahLst/>
            <a:cxnLst/>
            <a:rect l="l" t="t" r="r" b="b"/>
            <a:pathLst>
              <a:path w="236854" h="963929">
                <a:moveTo>
                  <a:pt x="0" y="963612"/>
                </a:moveTo>
                <a:lnTo>
                  <a:pt x="236537" y="963612"/>
                </a:lnTo>
                <a:lnTo>
                  <a:pt x="236537" y="0"/>
                </a:lnTo>
                <a:lnTo>
                  <a:pt x="0" y="0"/>
                </a:lnTo>
                <a:lnTo>
                  <a:pt x="0" y="963612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79DCB75-3F17-4E62-A2A5-D80EFDF12CDA}"/>
              </a:ext>
            </a:extLst>
          </p:cNvPr>
          <p:cNvSpPr/>
          <p:nvPr/>
        </p:nvSpPr>
        <p:spPr>
          <a:xfrm>
            <a:off x="4648201" y="608140"/>
            <a:ext cx="1395730" cy="53498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Assistant T cell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6DBD208-2256-42DD-BFC0-7284F4D5C987}"/>
              </a:ext>
            </a:extLst>
          </p:cNvPr>
          <p:cNvSpPr/>
          <p:nvPr/>
        </p:nvSpPr>
        <p:spPr>
          <a:xfrm>
            <a:off x="5991517" y="607987"/>
            <a:ext cx="1317333" cy="38896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Macrophage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2A24F2A-CCA4-44D4-9B02-BEA86ECC5E57}"/>
              </a:ext>
            </a:extLst>
          </p:cNvPr>
          <p:cNvSpPr/>
          <p:nvPr/>
        </p:nvSpPr>
        <p:spPr>
          <a:xfrm>
            <a:off x="7387247" y="607987"/>
            <a:ext cx="1433599" cy="5351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Macrophage Activated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B776AA-EA68-4728-B5FB-C3FD567F377C}"/>
              </a:ext>
            </a:extLst>
          </p:cNvPr>
          <p:cNvSpPr/>
          <p:nvPr/>
        </p:nvSpPr>
        <p:spPr>
          <a:xfrm>
            <a:off x="3086368" y="1691166"/>
            <a:ext cx="1433599" cy="5351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Activated T cell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A52CFA4-B897-4067-92B2-12A86B04AA96}"/>
              </a:ext>
            </a:extLst>
          </p:cNvPr>
          <p:cNvSpPr/>
          <p:nvPr/>
        </p:nvSpPr>
        <p:spPr>
          <a:xfrm>
            <a:off x="1315098" y="2070011"/>
            <a:ext cx="1433599" cy="5351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Naive T 
Cells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49937E-ABC1-4A17-A3CF-F1EDC79099E1}"/>
              </a:ext>
            </a:extLst>
          </p:cNvPr>
          <p:cNvSpPr/>
          <p:nvPr/>
        </p:nvSpPr>
        <p:spPr>
          <a:xfrm>
            <a:off x="489805" y="3388228"/>
            <a:ext cx="1812071" cy="61697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Antigen presenting T cells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47D3498-D6B1-4D28-A258-7008EAF9DE0B}"/>
              </a:ext>
            </a:extLst>
          </p:cNvPr>
          <p:cNvSpPr/>
          <p:nvPr/>
        </p:nvSpPr>
        <p:spPr>
          <a:xfrm>
            <a:off x="858485" y="4171305"/>
            <a:ext cx="3066132" cy="41015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MHC Class II Deficiency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DA34B14-F0B8-43C3-A49E-1DE0129414E9}"/>
              </a:ext>
            </a:extLst>
          </p:cNvPr>
          <p:cNvSpPr/>
          <p:nvPr/>
        </p:nvSpPr>
        <p:spPr>
          <a:xfrm>
            <a:off x="4832311" y="3530058"/>
            <a:ext cx="1298614" cy="4449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Assistant T cell</a:t>
            </a:r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9E06C44-9E32-40A9-B087-78245F8C892C}"/>
              </a:ext>
            </a:extLst>
          </p:cNvPr>
          <p:cNvSpPr/>
          <p:nvPr/>
        </p:nvSpPr>
        <p:spPr>
          <a:xfrm>
            <a:off x="6088633" y="3557781"/>
            <a:ext cx="1298614" cy="4449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B cell</a:t>
            </a:r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39496C5-EA99-41C7-AD2C-B21BA8E1B2BC}"/>
              </a:ext>
            </a:extLst>
          </p:cNvPr>
          <p:cNvSpPr/>
          <p:nvPr/>
        </p:nvSpPr>
        <p:spPr>
          <a:xfrm>
            <a:off x="7296025" y="4742639"/>
            <a:ext cx="1519447" cy="9639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B cell that produces antibodies</a:t>
            </a:r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3650" y="985011"/>
            <a:ext cx="2522601" cy="12929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76825" y="2292350"/>
            <a:ext cx="2400300" cy="2952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566693"/>
          </a:xfrm>
          <a:prstGeom prst="rect">
            <a:avLst/>
          </a:prstGeom>
        </p:spPr>
        <p:txBody>
          <a:bodyPr vert="horz" wrap="square" lIns="0" tIns="73532" rIns="0" bIns="0" rtlCol="0">
            <a:spAutoFit/>
          </a:bodyPr>
          <a:lstStyle/>
          <a:p>
            <a:pPr marL="515620">
              <a:lnSpc>
                <a:spcPct val="100000"/>
              </a:lnSpc>
            </a:pPr>
            <a:r>
              <a:rPr lang="pl-PL" sz="3200"/>
              <a:t>CD40L function in immune response</a:t>
            </a:r>
            <a:endParaRPr sz="3200" dirty="0"/>
          </a:p>
        </p:txBody>
      </p:sp>
      <p:sp>
        <p:nvSpPr>
          <p:cNvPr id="5" name="object 5"/>
          <p:cNvSpPr/>
          <p:nvPr/>
        </p:nvSpPr>
        <p:spPr>
          <a:xfrm>
            <a:off x="968375" y="5848348"/>
            <a:ext cx="2481326" cy="965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12787" y="1700276"/>
            <a:ext cx="3473450" cy="38591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11375" y="5095875"/>
            <a:ext cx="1292225" cy="381000"/>
          </a:xfrm>
          <a:custGeom>
            <a:avLst/>
            <a:gdLst/>
            <a:ahLst/>
            <a:cxnLst/>
            <a:rect l="l" t="t" r="r" b="b"/>
            <a:pathLst>
              <a:path w="1292225" h="381000">
                <a:moveTo>
                  <a:pt x="0" y="381000"/>
                </a:moveTo>
                <a:lnTo>
                  <a:pt x="1292225" y="381000"/>
                </a:lnTo>
                <a:lnTo>
                  <a:pt x="1292225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56001" y="3360801"/>
            <a:ext cx="1371600" cy="533400"/>
          </a:xfrm>
          <a:custGeom>
            <a:avLst/>
            <a:gdLst/>
            <a:ahLst/>
            <a:cxnLst/>
            <a:rect l="l" t="t" r="r" b="b"/>
            <a:pathLst>
              <a:path w="1371600" h="533400">
                <a:moveTo>
                  <a:pt x="0" y="533400"/>
                </a:moveTo>
                <a:lnTo>
                  <a:pt x="1371600" y="533400"/>
                </a:lnTo>
                <a:lnTo>
                  <a:pt x="1371600" y="0"/>
                </a:lnTo>
                <a:lnTo>
                  <a:pt x="0" y="0"/>
                </a:lnTo>
                <a:lnTo>
                  <a:pt x="0" y="5334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56001" y="3360801"/>
            <a:ext cx="1371600" cy="533400"/>
          </a:xfrm>
          <a:custGeom>
            <a:avLst/>
            <a:gdLst/>
            <a:ahLst/>
            <a:cxnLst/>
            <a:rect l="l" t="t" r="r" b="b"/>
            <a:pathLst>
              <a:path w="1371600" h="533400">
                <a:moveTo>
                  <a:pt x="0" y="533400"/>
                </a:moveTo>
                <a:lnTo>
                  <a:pt x="1371600" y="533400"/>
                </a:lnTo>
                <a:lnTo>
                  <a:pt x="1371600" y="0"/>
                </a:lnTo>
                <a:lnTo>
                  <a:pt x="0" y="0"/>
                </a:lnTo>
                <a:lnTo>
                  <a:pt x="0" y="5334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48075" y="1684401"/>
            <a:ext cx="635000" cy="457200"/>
          </a:xfrm>
          <a:custGeom>
            <a:avLst/>
            <a:gdLst/>
            <a:ahLst/>
            <a:cxnLst/>
            <a:rect l="l" t="t" r="r" b="b"/>
            <a:pathLst>
              <a:path w="635000" h="457200">
                <a:moveTo>
                  <a:pt x="0" y="457200"/>
                </a:moveTo>
                <a:lnTo>
                  <a:pt x="635000" y="457200"/>
                </a:lnTo>
                <a:lnTo>
                  <a:pt x="635000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48075" y="1684401"/>
            <a:ext cx="635000" cy="457200"/>
          </a:xfrm>
          <a:custGeom>
            <a:avLst/>
            <a:gdLst/>
            <a:ahLst/>
            <a:cxnLst/>
            <a:rect l="l" t="t" r="r" b="b"/>
            <a:pathLst>
              <a:path w="635000" h="457200">
                <a:moveTo>
                  <a:pt x="0" y="457200"/>
                </a:moveTo>
                <a:lnTo>
                  <a:pt x="635000" y="457200"/>
                </a:lnTo>
                <a:lnTo>
                  <a:pt x="635000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06437" y="1573275"/>
            <a:ext cx="3564254" cy="215900"/>
          </a:xfrm>
          <a:custGeom>
            <a:avLst/>
            <a:gdLst/>
            <a:ahLst/>
            <a:cxnLst/>
            <a:rect l="l" t="t" r="r" b="b"/>
            <a:pathLst>
              <a:path w="3564254" h="215900">
                <a:moveTo>
                  <a:pt x="0" y="215900"/>
                </a:moveTo>
                <a:lnTo>
                  <a:pt x="3564001" y="215900"/>
                </a:lnTo>
                <a:lnTo>
                  <a:pt x="3564001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06437" y="1573275"/>
            <a:ext cx="3564254" cy="215900"/>
          </a:xfrm>
          <a:custGeom>
            <a:avLst/>
            <a:gdLst/>
            <a:ahLst/>
            <a:cxnLst/>
            <a:rect l="l" t="t" r="r" b="b"/>
            <a:pathLst>
              <a:path w="3564254" h="215900">
                <a:moveTo>
                  <a:pt x="0" y="215900"/>
                </a:moveTo>
                <a:lnTo>
                  <a:pt x="3564001" y="215900"/>
                </a:lnTo>
                <a:lnTo>
                  <a:pt x="3564001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260475" y="1158239"/>
            <a:ext cx="2087626" cy="7355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184400" y="5113337"/>
            <a:ext cx="241300" cy="7143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11187" y="2044763"/>
            <a:ext cx="1440180" cy="1192530"/>
          </a:xfrm>
          <a:custGeom>
            <a:avLst/>
            <a:gdLst/>
            <a:ahLst/>
            <a:cxnLst/>
            <a:rect l="l" t="t" r="r" b="b"/>
            <a:pathLst>
              <a:path w="1440180" h="1192530">
                <a:moveTo>
                  <a:pt x="0" y="1192212"/>
                </a:moveTo>
                <a:lnTo>
                  <a:pt x="1439799" y="1192212"/>
                </a:lnTo>
                <a:lnTo>
                  <a:pt x="1439799" y="0"/>
                </a:lnTo>
                <a:lnTo>
                  <a:pt x="0" y="0"/>
                </a:lnTo>
                <a:lnTo>
                  <a:pt x="0" y="1192212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364226" y="2421001"/>
            <a:ext cx="1800225" cy="1079500"/>
          </a:xfrm>
          <a:custGeom>
            <a:avLst/>
            <a:gdLst/>
            <a:ahLst/>
            <a:cxnLst/>
            <a:rect l="l" t="t" r="r" b="b"/>
            <a:pathLst>
              <a:path w="1800225" h="1079500">
                <a:moveTo>
                  <a:pt x="0" y="1079500"/>
                </a:moveTo>
                <a:lnTo>
                  <a:pt x="1800225" y="1079500"/>
                </a:lnTo>
                <a:lnTo>
                  <a:pt x="1800225" y="0"/>
                </a:lnTo>
                <a:lnTo>
                  <a:pt x="0" y="0"/>
                </a:lnTo>
                <a:lnTo>
                  <a:pt x="0" y="1079500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161151" y="5329237"/>
            <a:ext cx="241300" cy="7143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634609" y="6016623"/>
            <a:ext cx="1258252" cy="7762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FB2C0E-619C-4FBB-A4DC-6BF6164CA2DA}"/>
              </a:ext>
            </a:extLst>
          </p:cNvPr>
          <p:cNvSpPr/>
          <p:nvPr/>
        </p:nvSpPr>
        <p:spPr>
          <a:xfrm>
            <a:off x="1447800" y="1158239"/>
            <a:ext cx="1608201" cy="735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/>
              <a:t>Macrophage activation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A1E67A-801E-43B7-BCC2-BBF9D8B8EC3B}"/>
              </a:ext>
            </a:extLst>
          </p:cNvPr>
          <p:cNvSpPr/>
          <p:nvPr/>
        </p:nvSpPr>
        <p:spPr>
          <a:xfrm>
            <a:off x="5158104" y="870413"/>
            <a:ext cx="2319021" cy="133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B cells are activated by engaging CD40, cytokines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0B064B6-3682-4C55-B495-663D243E5345}"/>
              </a:ext>
            </a:extLst>
          </p:cNvPr>
          <p:cNvSpPr/>
          <p:nvPr/>
        </p:nvSpPr>
        <p:spPr>
          <a:xfrm>
            <a:off x="5556250" y="6036974"/>
            <a:ext cx="1608201" cy="735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/>
              <a:t>Change of isotopes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D563FF8-C582-46D1-AE2B-89002A611275}"/>
              </a:ext>
            </a:extLst>
          </p:cNvPr>
          <p:cNvSpPr/>
          <p:nvPr/>
        </p:nvSpPr>
        <p:spPr>
          <a:xfrm>
            <a:off x="968375" y="5872989"/>
            <a:ext cx="2679700" cy="905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Activation of macrophages ---- killing microorganisms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F0C1650-0C5B-47B4-A6EE-6CD278A3147C}"/>
              </a:ext>
            </a:extLst>
          </p:cNvPr>
          <p:cNvSpPr/>
          <p:nvPr/>
        </p:nvSpPr>
        <p:spPr>
          <a:xfrm>
            <a:off x="2109506" y="2095324"/>
            <a:ext cx="2008187" cy="7711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Macrophages with phagocytic microorganisms</a:t>
            </a: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A35236F-454D-405B-95E6-1FDCA0FD5A4C}"/>
              </a:ext>
            </a:extLst>
          </p:cNvPr>
          <p:cNvSpPr/>
          <p:nvPr/>
        </p:nvSpPr>
        <p:spPr>
          <a:xfrm>
            <a:off x="986631" y="5080512"/>
            <a:ext cx="923925" cy="29679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cell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C989D4B-A475-48BF-9060-D69066BF7ECC}"/>
              </a:ext>
            </a:extLst>
          </p:cNvPr>
          <p:cNvSpPr/>
          <p:nvPr/>
        </p:nvSpPr>
        <p:spPr>
          <a:xfrm>
            <a:off x="1403889" y="4828633"/>
            <a:ext cx="1021812" cy="29679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effector</a:t>
            </a:r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15">
              <a:lnSpc>
                <a:spcPct val="100000"/>
              </a:lnSpc>
            </a:pPr>
            <a:r>
              <a:rPr lang="en-US"/>
              <a:t>Primary immunodeficiency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5821680" cy="487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>
                <a:solidFill>
                  <a:srgbClr val="1F487C"/>
                </a:solidFill>
                <a:latin typeface="Times New Roman"/>
                <a:cs typeface="Times New Roman"/>
              </a:rPr>
              <a:t>Congenital immune disorders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15553"/>
          </a:xfrm>
        </p:spPr>
        <p:txBody>
          <a:bodyPr/>
          <a:lstStyle/>
          <a:p>
            <a:pPr eaLnBrk="1" hangingPunct="1"/>
            <a:r>
              <a:rPr lang="en-US" sz="4000">
                <a:latin typeface="Times New Roman" pitchFamily="18" charset="0"/>
              </a:rPr>
              <a:t>Cells of the immune system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72744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sr-Cyrl-CS" sz="2400" dirty="0">
                <a:latin typeface="Times New Roman" pitchFamily="18" charset="0"/>
              </a:rPr>
              <a:t>лимфоцити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   (CD4  CD8)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dirty="0">
                <a:latin typeface="Times New Roman" pitchFamily="18" charset="0"/>
              </a:rPr>
              <a:t>Б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</a:rPr>
              <a:t>лимфоцити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    (</a:t>
            </a:r>
            <a:r>
              <a:rPr lang="sr-Cyrl-CS" sz="2400" dirty="0">
                <a:latin typeface="Times New Roman" pitchFamily="18" charset="0"/>
              </a:rPr>
              <a:t>продукција антитела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NK </a:t>
            </a:r>
            <a:r>
              <a:rPr lang="sr-Cyrl-CS" sz="2400" dirty="0">
                <a:solidFill>
                  <a:srgbClr val="FF0000"/>
                </a:solidFill>
                <a:latin typeface="Times New Roman" pitchFamily="18" charset="0"/>
              </a:rPr>
              <a:t>ћелије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CD16                          (</a:t>
            </a:r>
            <a:r>
              <a:rPr lang="sr-Cyrl-CS" sz="2400" dirty="0">
                <a:solidFill>
                  <a:srgbClr val="FF0000"/>
                </a:solidFill>
                <a:latin typeface="Times New Roman" pitchFamily="18" charset="0"/>
              </a:rPr>
              <a:t>вируси, гљивице,тумори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dirty="0" err="1">
                <a:solidFill>
                  <a:srgbClr val="FF0000"/>
                </a:solidFill>
                <a:latin typeface="Times New Roman" pitchFamily="18" charset="0"/>
              </a:rPr>
              <a:t>Неутрофили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dirty="0" err="1">
                <a:solidFill>
                  <a:srgbClr val="FF0000"/>
                </a:solidFill>
                <a:latin typeface="Times New Roman" pitchFamily="18" charset="0"/>
              </a:rPr>
              <a:t>Еозинофили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(</a:t>
            </a:r>
            <a:r>
              <a:rPr lang="sr-Cyrl-CS" sz="2400" dirty="0" err="1">
                <a:solidFill>
                  <a:srgbClr val="FF0000"/>
                </a:solidFill>
                <a:latin typeface="Times New Roman" pitchFamily="18" charset="0"/>
              </a:rPr>
              <a:t>Фагоцити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dirty="0" err="1">
                <a:solidFill>
                  <a:srgbClr val="FF0000"/>
                </a:solidFill>
                <a:latin typeface="Times New Roman" pitchFamily="18" charset="0"/>
              </a:rPr>
              <a:t>Базофили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dirty="0" err="1">
                <a:latin typeface="Times New Roman" pitchFamily="18" charset="0"/>
              </a:rPr>
              <a:t>Мастоцити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        (</a:t>
            </a:r>
            <a:r>
              <a:rPr lang="sr-Cyrl-CS" sz="2400" dirty="0" err="1">
                <a:latin typeface="Times New Roman" pitchFamily="18" charset="0"/>
              </a:rPr>
              <a:t>медијатори</a:t>
            </a:r>
            <a:r>
              <a:rPr lang="sr-Cyrl-CS" sz="2400" dirty="0">
                <a:latin typeface="Times New Roman" pitchFamily="18" charset="0"/>
              </a:rPr>
              <a:t> </a:t>
            </a:r>
            <a:r>
              <a:rPr lang="sr-Cyrl-CS" sz="2400" dirty="0" err="1">
                <a:latin typeface="Times New Roman" pitchFamily="18" charset="0"/>
              </a:rPr>
              <a:t>инфламације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dirty="0" err="1">
                <a:latin typeface="Times New Roman" pitchFamily="18" charset="0"/>
              </a:rPr>
              <a:t>Тромбоцити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      (</a:t>
            </a:r>
            <a:r>
              <a:rPr lang="sr-Cyrl-CS" sz="2400" dirty="0">
                <a:latin typeface="Times New Roman" pitchFamily="18" charset="0"/>
              </a:rPr>
              <a:t>коагулација, </a:t>
            </a:r>
            <a:r>
              <a:rPr lang="sr-Cyrl-CS" sz="2400" dirty="0" err="1">
                <a:latin typeface="Times New Roman" pitchFamily="18" charset="0"/>
              </a:rPr>
              <a:t>хемостаза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dirty="0" err="1">
                <a:solidFill>
                  <a:srgbClr val="FF0000"/>
                </a:solidFill>
                <a:latin typeface="Times New Roman" pitchFamily="18" charset="0"/>
              </a:rPr>
              <a:t>Ткивне</a:t>
            </a:r>
            <a:r>
              <a:rPr lang="sr-Cyrl-CS" sz="2400" dirty="0">
                <a:solidFill>
                  <a:srgbClr val="FF0000"/>
                </a:solidFill>
                <a:latin typeface="Times New Roman" pitchFamily="18" charset="0"/>
              </a:rPr>
              <a:t> и </a:t>
            </a:r>
            <a:r>
              <a:rPr lang="sr-Cyrl-CS" sz="2400" dirty="0" err="1">
                <a:solidFill>
                  <a:srgbClr val="FF0000"/>
                </a:solidFill>
                <a:latin typeface="Times New Roman" pitchFamily="18" charset="0"/>
              </a:rPr>
              <a:t>стромалне</a:t>
            </a:r>
            <a:r>
              <a:rPr lang="sr-Cyrl-CS" sz="2400" dirty="0">
                <a:solidFill>
                  <a:srgbClr val="FF0000"/>
                </a:solidFill>
                <a:latin typeface="Times New Roman" pitchFamily="18" charset="0"/>
              </a:rPr>
              <a:t> ћелије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(</a:t>
            </a:r>
            <a:r>
              <a:rPr lang="sr-Cyrl-CS" sz="2400" dirty="0" err="1">
                <a:solidFill>
                  <a:srgbClr val="FF0000"/>
                </a:solidFill>
                <a:latin typeface="Times New Roman" pitchFamily="18" charset="0"/>
              </a:rPr>
              <a:t>Интерферони</a:t>
            </a:r>
            <a:r>
              <a:rPr lang="sr-Cyrl-CS" sz="2400" dirty="0">
                <a:solidFill>
                  <a:srgbClr val="FF0000"/>
                </a:solidFill>
                <a:latin typeface="Times New Roman" pitchFamily="18" charset="0"/>
              </a:rPr>
              <a:t> и </a:t>
            </a:r>
            <a:r>
              <a:rPr lang="sr-Cyrl-CS" sz="2400" dirty="0" err="1">
                <a:solidFill>
                  <a:srgbClr val="FF0000"/>
                </a:solidFill>
                <a:latin typeface="Times New Roman" pitchFamily="18" charset="0"/>
              </a:rPr>
              <a:t>цитокини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833" y="219583"/>
            <a:ext cx="8859520" cy="1229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4000" spc="-5">
                <a:latin typeface="Times New Roman"/>
                <a:cs typeface="Times New Roman"/>
              </a:rPr>
              <a:t>Primary immunodeficiencys caused
innate immune disorders</a:t>
            </a:r>
            <a:endParaRPr sz="4000" dirty="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389672"/>
              </p:ext>
            </p:extLst>
          </p:nvPr>
        </p:nvGraphicFramePr>
        <p:xfrm>
          <a:off x="450850" y="1828800"/>
          <a:ext cx="8229600" cy="49314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946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lang="en-US" sz="2400" b="1" spc="-5" dirty="0">
                          <a:latin typeface="Times New Roman"/>
                          <a:cs typeface="Times New Roman"/>
                        </a:rPr>
                        <a:t>Illness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Функционални</a:t>
                      </a:r>
                      <a:r>
                        <a:rPr sz="2400" b="1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поремећај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441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lang="en-US" sz="1800" b="1" dirty="0">
                          <a:solidFill>
                            <a:srgbClr val="CC6600"/>
                          </a:solidFill>
                          <a:latin typeface="+mn-lt"/>
                          <a:cs typeface="Calibri"/>
                        </a:rPr>
                        <a:t>Chronic granulomatous disease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lang="en-US" sz="1800" spc="-5" dirty="0">
                          <a:latin typeface="+mn-lt"/>
                          <a:cs typeface="Calibri"/>
                        </a:rPr>
                        <a:t>Reactive production disorder</a:t>
                      </a:r>
                    </a:p>
                    <a:p>
                      <a:pPr marL="8572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lang="en-US" sz="1800" spc="-5" dirty="0">
                          <a:latin typeface="+mn-lt"/>
                          <a:cs typeface="Calibri"/>
                        </a:rPr>
                        <a:t>forms of oxygen in leukocytes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4409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800" b="1" dirty="0">
                          <a:solidFill>
                            <a:srgbClr val="CC6600"/>
                          </a:solidFill>
                          <a:latin typeface="+mn-lt"/>
                          <a:cs typeface="Calibri"/>
                        </a:rPr>
                        <a:t>Deficiency of adhesive molecules</a:t>
                      </a:r>
                    </a:p>
                    <a:p>
                      <a:pPr marL="8509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800" b="1" dirty="0">
                          <a:solidFill>
                            <a:srgbClr val="CC6600"/>
                          </a:solidFill>
                          <a:latin typeface="+mn-lt"/>
                          <a:cs typeface="Calibri"/>
                        </a:rPr>
                        <a:t>type 1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911225" algn="just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800" spc="-5" dirty="0">
                          <a:latin typeface="+mn-lt"/>
                          <a:cs typeface="Calibri"/>
                        </a:rPr>
                        <a:t>Deficient expression of beta2 integrin, attenuation of </a:t>
                      </a:r>
                      <a:r>
                        <a:rPr lang="en-US" sz="1800" spc="-5" dirty="0" err="1">
                          <a:latin typeface="+mn-lt"/>
                          <a:cs typeface="Calibri"/>
                        </a:rPr>
                        <a:t>athesia</a:t>
                      </a:r>
                      <a:r>
                        <a:rPr lang="en-US" sz="1800" spc="-5" dirty="0">
                          <a:latin typeface="+mn-lt"/>
                          <a:cs typeface="Calibri"/>
                        </a:rPr>
                        <a:t>-dependent leukocyte functions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8732">
                <a:tc>
                  <a:txBody>
                    <a:bodyPr/>
                    <a:lstStyle/>
                    <a:p>
                      <a:pPr marL="85090" marR="30353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800" b="1" spc="-5" dirty="0">
                          <a:solidFill>
                            <a:srgbClr val="CC6600"/>
                          </a:solidFill>
                          <a:latin typeface="+mn-lt"/>
                          <a:cs typeface="Calibri"/>
                        </a:rPr>
                        <a:t>Deficiency of adhesion molecules type 2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39179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800" spc="-5" dirty="0">
                          <a:latin typeface="+mn-lt"/>
                          <a:cs typeface="Calibri"/>
                        </a:rPr>
                        <a:t>Deficient expression of ligands for endothelial selectins (E and R) prevents the migration of leukocytes into tissues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4412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sr-Cyrl-RS" sz="1800" b="1" spc="-5" dirty="0">
                          <a:solidFill>
                            <a:srgbClr val="CC6600"/>
                          </a:solidFill>
                          <a:latin typeface="+mn-lt"/>
                          <a:cs typeface="Calibri"/>
                        </a:rPr>
                        <a:t>Дефицијенција  С3 компоненте</a:t>
                      </a:r>
                    </a:p>
                    <a:p>
                      <a:pPr marL="8509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sr-Cyrl-RS" sz="1800" b="1" spc="-5" dirty="0">
                          <a:solidFill>
                            <a:srgbClr val="CC6600"/>
                          </a:solidFill>
                          <a:latin typeface="+mn-lt"/>
                          <a:cs typeface="Calibri"/>
                        </a:rPr>
                        <a:t>комплемента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800" spc="-5" dirty="0">
                          <a:latin typeface="+mn-lt"/>
                          <a:cs typeface="Calibri"/>
                        </a:rPr>
                        <a:t>Complement activation disorder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96617" y="24638"/>
            <a:ext cx="5438140" cy="1351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4400" b="1" spc="-25">
                <a:latin typeface="Times New Roman"/>
                <a:cs typeface="Times New Roman"/>
              </a:rPr>
              <a:t>Acquired (secondary)
immunodeficiency</a:t>
            </a:r>
            <a:endParaRPr sz="4400" dirty="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135096"/>
              </p:ext>
            </p:extLst>
          </p:nvPr>
        </p:nvGraphicFramePr>
        <p:xfrm>
          <a:off x="136525" y="1460500"/>
          <a:ext cx="8997949" cy="59304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00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7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0613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2400" b="1" spc="-10" dirty="0">
                          <a:latin typeface="Times New Roman"/>
                          <a:cs typeface="Times New Roman"/>
                        </a:rPr>
                        <a:t>CAUSE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2400" b="1" spc="-5" dirty="0">
                          <a:latin typeface="Times New Roman"/>
                          <a:cs typeface="Times New Roman"/>
                        </a:rPr>
                        <a:t>MECHANISM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49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0613">
                <a:tc>
                  <a:txBody>
                    <a:bodyPr/>
                    <a:lstStyle/>
                    <a:p>
                      <a:pPr marL="85090" marR="60706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lang="en-US" sz="2400" b="1" spc="-5" dirty="0">
                          <a:solidFill>
                            <a:srgbClr val="CC6600"/>
                          </a:solidFill>
                          <a:latin typeface="Times New Roman"/>
                          <a:cs typeface="Times New Roman"/>
                        </a:rPr>
                        <a:t>Human immunodeficiency virus infection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45085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lang="en-US" sz="2400" spc="-5" dirty="0">
                          <a:latin typeface="Times New Roman"/>
                          <a:cs typeface="Times New Roman"/>
                        </a:rPr>
                        <a:t>Reduction in the number of helper SD4+ T lymphocytes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49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2400" b="1" spc="-10" dirty="0">
                          <a:solidFill>
                            <a:srgbClr val="CC6600"/>
                          </a:solidFill>
                          <a:latin typeface="Times New Roman"/>
                          <a:cs typeface="Times New Roman"/>
                        </a:rPr>
                        <a:t>Protein-calorie</a:t>
                      </a:r>
                    </a:p>
                    <a:p>
                      <a:pPr marL="8509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2400" b="1" spc="-10" dirty="0">
                          <a:solidFill>
                            <a:srgbClr val="CC6600"/>
                          </a:solidFill>
                          <a:latin typeface="Times New Roman"/>
                          <a:cs typeface="Times New Roman"/>
                        </a:rPr>
                        <a:t>malnutrition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153670" algn="just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2400" b="1" spc="-10" dirty="0">
                          <a:solidFill>
                            <a:srgbClr val="CC6600"/>
                          </a:solidFill>
                          <a:latin typeface="Times New Roman"/>
                          <a:cs typeface="Times New Roman"/>
                        </a:rPr>
                        <a:t>Metabolic disorders </a:t>
                      </a:r>
                      <a:r>
                        <a:rPr lang="en-US" sz="2400" b="0" spc="-1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that lead to inhibition of lymphocyte maturation and function</a:t>
                      </a:r>
                      <a:endParaRPr sz="2400" b="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49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0486">
                <a:tc>
                  <a:txBody>
                    <a:bodyPr/>
                    <a:lstStyle/>
                    <a:p>
                      <a:pPr marL="85090" marR="31305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2400" b="1" spc="-15" dirty="0">
                          <a:solidFill>
                            <a:srgbClr val="CC6600"/>
                          </a:solidFill>
                          <a:latin typeface="Times New Roman"/>
                          <a:cs typeface="Times New Roman"/>
                        </a:rPr>
                        <a:t>Tumor treatment with radiation or chemotherapy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39433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2400" spc="-5" dirty="0">
                          <a:latin typeface="Times New Roman"/>
                          <a:cs typeface="Times New Roman"/>
                        </a:rPr>
                        <a:t>Decreased number of precursors of all leukocytes in the bone marrow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49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0625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lang="en-US" sz="2400" b="1" dirty="0">
                          <a:solidFill>
                            <a:srgbClr val="CC6600"/>
                          </a:solidFill>
                          <a:latin typeface="Times New Roman"/>
                          <a:cs typeface="Times New Roman"/>
                        </a:rPr>
                        <a:t>Tumor metastases in the bone marrow</a:t>
                      </a:r>
                      <a:endParaRPr lang="ru-RU"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Reduction of space for development</a:t>
                      </a:r>
                    </a:p>
                    <a:p>
                      <a:pPr marL="8572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leukocytes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49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0586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lang="en-US" sz="2400" b="1" spc="-25" dirty="0">
                          <a:solidFill>
                            <a:srgbClr val="CC6600"/>
                          </a:solidFill>
                          <a:latin typeface="Times New Roman"/>
                          <a:cs typeface="Times New Roman"/>
                        </a:rPr>
                        <a:t>Removal of the spleen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lang="en-US" sz="2400" spc="-5" dirty="0">
                          <a:latin typeface="Times New Roman"/>
                          <a:cs typeface="Times New Roman"/>
                        </a:rPr>
                        <a:t>Reduction of </a:t>
                      </a:r>
                      <a:r>
                        <a:rPr lang="en-US" sz="2400" spc="-5" dirty="0" err="1">
                          <a:latin typeface="Times New Roman"/>
                          <a:cs typeface="Times New Roman"/>
                        </a:rPr>
                        <a:t>fagocitosis</a:t>
                      </a:r>
                      <a:r>
                        <a:rPr lang="en-US" sz="2400" spc="-5" dirty="0">
                          <a:latin typeface="Times New Roman"/>
                          <a:cs typeface="Times New Roman"/>
                        </a:rPr>
                        <a:t>
microorganisms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49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39743"/>
          </a:xfrm>
          <a:prstGeom prst="rect">
            <a:avLst/>
          </a:prstGeom>
        </p:spPr>
        <p:txBody>
          <a:bodyPr vert="horz" wrap="square" lIns="0" tIns="260095" rIns="0" bIns="0" rtlCol="0">
            <a:spAutoFit/>
          </a:bodyPr>
          <a:lstStyle/>
          <a:p>
            <a:pPr marL="337185">
              <a:lnSpc>
                <a:spcPct val="100000"/>
              </a:lnSpc>
            </a:pPr>
            <a:r>
              <a:rPr lang="en-US" spc="-25"/>
              <a:t>Immunodeficiency Therapy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029450" cy="44319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200" b="1" spc="-10" dirty="0">
                <a:solidFill>
                  <a:srgbClr val="CC6600"/>
                </a:solidFill>
                <a:latin typeface="Times New Roman"/>
                <a:cs typeface="Times New Roman"/>
              </a:rPr>
              <a:t>Congenital (primary)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spc="-10" dirty="0">
                <a:latin typeface="Times New Roman"/>
                <a:cs typeface="Times New Roman"/>
              </a:rPr>
              <a:t>substitution (</a:t>
            </a:r>
            <a:r>
              <a:rPr lang="en-US" sz="3200" spc="-10" dirty="0" err="1">
                <a:latin typeface="Times New Roman"/>
                <a:cs typeface="Times New Roman"/>
              </a:rPr>
              <a:t>eg</a:t>
            </a:r>
            <a:r>
              <a:rPr lang="en-US" sz="3200" spc="-10" dirty="0">
                <a:latin typeface="Times New Roman"/>
                <a:cs typeface="Times New Roman"/>
              </a:rPr>
              <a:t> immunoglobulins)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spc="-10" dirty="0">
                <a:latin typeface="Times New Roman"/>
                <a:cs typeface="Times New Roman"/>
              </a:rPr>
              <a:t>bone marrow transplantation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spc="-10" dirty="0">
                <a:latin typeface="Times New Roman"/>
                <a:cs typeface="Times New Roman"/>
              </a:rPr>
              <a:t>gene therapy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spc="-10" dirty="0">
                <a:latin typeface="Times New Roman"/>
                <a:cs typeface="Times New Roman"/>
              </a:rPr>
              <a:t>prophylaxis of infections</a:t>
            </a:r>
          </a:p>
          <a:p>
            <a:pPr marL="12700">
              <a:lnSpc>
                <a:spcPct val="100000"/>
              </a:lnSpc>
            </a:pPr>
            <a:r>
              <a:rPr lang="en-US" sz="3200" b="1" spc="-10" dirty="0">
                <a:solidFill>
                  <a:srgbClr val="CC6600"/>
                </a:solidFill>
                <a:latin typeface="Times New Roman"/>
                <a:cs typeface="Times New Roman"/>
              </a:rPr>
              <a:t>Acquired (secondary)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spc="-10" dirty="0">
                <a:latin typeface="Times New Roman"/>
                <a:cs typeface="Times New Roman"/>
              </a:rPr>
              <a:t>treating the primary cause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spc="-10" dirty="0">
                <a:latin typeface="Times New Roman"/>
                <a:cs typeface="Times New Roman"/>
              </a:rPr>
              <a:t>substitution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spc="-10" dirty="0">
                <a:latin typeface="Times New Roman"/>
                <a:cs typeface="Times New Roman"/>
              </a:rPr>
              <a:t>prophylaxis of infections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75" algn="ctr">
              <a:lnSpc>
                <a:spcPct val="100000"/>
              </a:lnSpc>
            </a:pPr>
            <a:r>
              <a:rPr lang="en-US" sz="4000" spc="-5"/>
              <a:t>Primary disruptions
humorous immunity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683500" cy="2954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Bruton's hypogammaglobulinemia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(</a:t>
            </a:r>
            <a:r>
              <a:rPr lang="en-US" sz="3200" spc="-10" dirty="0" err="1">
                <a:latin typeface="Times New Roman"/>
                <a:cs typeface="Times New Roman"/>
              </a:rPr>
              <a:t>agamaglobulinemia</a:t>
            </a:r>
            <a:r>
              <a:rPr lang="en-US" sz="3200" spc="-10" dirty="0">
                <a:latin typeface="Times New Roman"/>
                <a:cs typeface="Times New Roman"/>
              </a:rPr>
              <a:t>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IgG and IgA deficiency with increased synthesis of IgM </a:t>
            </a:r>
            <a:r>
              <a:rPr lang="en-US" sz="32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(hyper IgM syndrome)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selective </a:t>
            </a:r>
            <a:r>
              <a:rPr lang="en-US" sz="32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deficiency of IgA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selective</a:t>
            </a:r>
            <a:r>
              <a:rPr lang="en-US" sz="32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 deficiencies of IgG subclasses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66239">
              <a:lnSpc>
                <a:spcPct val="100000"/>
              </a:lnSpc>
            </a:pPr>
            <a:r>
              <a:rPr lang="en-US" sz="4000" spc="-5"/>
              <a:t>Primary T cell
immunodeficiency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7808595" cy="44319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disorder in: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maturation of T lymphocytes </a:t>
            </a:r>
            <a:r>
              <a:rPr lang="en-US" sz="3200" dirty="0">
                <a:latin typeface="Times New Roman"/>
                <a:cs typeface="Times New Roman"/>
              </a:rPr>
              <a:t>(hypoplasia or</a:t>
            </a:r>
          </a:p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aplasia of the thymus), Di-George syndrome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activation or function </a:t>
            </a:r>
            <a:r>
              <a:rPr lang="en-US" sz="3200" dirty="0">
                <a:latin typeface="Times New Roman"/>
                <a:cs typeface="Times New Roman"/>
              </a:rPr>
              <a:t>of T lymphocytes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consequence: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frequent infections </a:t>
            </a: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with viruses, intracellular bacteria, fungi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increased incidence of </a:t>
            </a: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tumors</a:t>
            </a:r>
            <a:endParaRPr sz="2800" b="1" dirty="0">
              <a:solidFill>
                <a:srgbClr val="E36C09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ct val="100000"/>
              </a:lnSpc>
            </a:pPr>
            <a:r>
              <a:rPr lang="en-US" sz="4000" spc="-35"/>
              <a:t>Combined disorders
humorous and cellular immunity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307340" y="1632965"/>
            <a:ext cx="8357234" cy="9759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422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severe </a:t>
            </a:r>
            <a:r>
              <a:rPr lang="en-US" sz="3200" b="1" dirty="0">
                <a:solidFill>
                  <a:srgbClr val="E36C09"/>
                </a:solidFill>
                <a:latin typeface="Times New Roman"/>
                <a:cs typeface="Times New Roman"/>
              </a:rPr>
              <a:t>combined immunodeficiency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42265" algn="l"/>
                <a:tab pos="3556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(severe combined immunodeficiencies, SCID)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7697" y="491871"/>
            <a:ext cx="7992109" cy="670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/>
              <a:t>Secondary immunodeficiency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51685"/>
            <a:ext cx="7819390" cy="41549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r-Latn-RS" sz="2700" dirty="0">
                <a:latin typeface="Times New Roman"/>
                <a:cs typeface="Times New Roman"/>
              </a:rPr>
              <a:t>B</a:t>
            </a:r>
            <a:r>
              <a:rPr lang="en-US" sz="2700" dirty="0">
                <a:latin typeface="Times New Roman"/>
                <a:cs typeface="Times New Roman"/>
              </a:rPr>
              <a:t> cellular: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Times New Roman"/>
                <a:cs typeface="Times New Roman"/>
              </a:rPr>
              <a:t>selective loss of immunoglobulins in the urinary (nephrotic syndrome) or gastrointestinal tract</a:t>
            </a:r>
          </a:p>
          <a:p>
            <a:pPr marL="12700">
              <a:lnSpc>
                <a:spcPct val="100000"/>
              </a:lnSpc>
            </a:pPr>
            <a:r>
              <a:rPr lang="en-US" sz="2700" dirty="0">
                <a:latin typeface="Times New Roman"/>
                <a:cs typeface="Times New Roman"/>
              </a:rPr>
              <a:t>T cells: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Times New Roman"/>
                <a:cs typeface="Times New Roman"/>
              </a:rPr>
              <a:t>as part of acute viral infections (childhood rash and cytomegalovirus)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Times New Roman"/>
                <a:cs typeface="Times New Roman"/>
              </a:rPr>
              <a:t>in malignant diseases (Hodgkin's and other lymphomas)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Times New Roman"/>
                <a:cs typeface="Times New Roman"/>
              </a:rPr>
              <a:t>as a result of therapy (radiation, </a:t>
            </a:r>
            <a:r>
              <a:rPr lang="en-US" sz="2700" dirty="0" err="1">
                <a:latin typeface="Times New Roman"/>
                <a:cs typeface="Times New Roman"/>
              </a:rPr>
              <a:t>cytostatics</a:t>
            </a:r>
            <a:r>
              <a:rPr lang="en-US" sz="2700" dirty="0">
                <a:latin typeface="Times New Roman"/>
                <a:cs typeface="Times New Roman"/>
              </a:rPr>
              <a:t>,</a:t>
            </a:r>
          </a:p>
          <a:p>
            <a:pPr marL="4699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Times New Roman"/>
                <a:cs typeface="Times New Roman"/>
              </a:rPr>
              <a:t>cyclosporine A and corticosteroids)</a:t>
            </a:r>
            <a:endParaRPr sz="27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3295650">
              <a:lnSpc>
                <a:spcPct val="100000"/>
              </a:lnSpc>
            </a:pPr>
            <a:r>
              <a:rPr dirty="0"/>
              <a:t>AIDS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32965"/>
            <a:ext cx="8020684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b="1" spc="-10" dirty="0">
                <a:solidFill>
                  <a:srgbClr val="E36C09"/>
                </a:solidFill>
                <a:latin typeface="Times New Roman"/>
                <a:cs typeface="Times New Roman"/>
              </a:rPr>
              <a:t>acquired immunodeficiency syndrome</a:t>
            </a:r>
          </a:p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(acquired immunodeficiency syndrome, AIDS)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retrovirus damages CD4+ T lymphocytes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consequences of reduced number and function of T</a:t>
            </a:r>
            <a:r>
              <a:rPr lang="sr-Latn-RS" sz="3200" spc="-10" dirty="0">
                <a:latin typeface="Times New Roman"/>
                <a:cs typeface="Times New Roman"/>
              </a:rPr>
              <a:t> </a:t>
            </a:r>
            <a:r>
              <a:rPr lang="en-US" sz="3200" spc="-10" dirty="0">
                <a:latin typeface="Times New Roman"/>
                <a:cs typeface="Times New Roman"/>
              </a:rPr>
              <a:t>helper lymphocytes,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opportunistic infections and</a:t>
            </a:r>
          </a:p>
          <a:p>
            <a:pPr marL="469900" indent="-457200">
              <a:lnSpc>
                <a:spcPct val="100000"/>
              </a:lnSpc>
              <a:buFont typeface="Times New Roman" panose="02020603050405020304" pitchFamily="18" charset="0"/>
              <a:buChar char="⁃"/>
              <a:tabLst>
                <a:tab pos="354965" algn="l"/>
                <a:tab pos="355600" algn="l"/>
              </a:tabLst>
            </a:pPr>
            <a:r>
              <a:rPr lang="en-US" sz="3200" spc="-10" dirty="0">
                <a:latin typeface="Times New Roman"/>
                <a:cs typeface="Times New Roman"/>
              </a:rPr>
              <a:t>tumors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91600" cy="1143000"/>
          </a:xfrm>
        </p:spPr>
        <p:txBody>
          <a:bodyPr anchor="t"/>
          <a:lstStyle/>
          <a:p>
            <a:pPr eaLnBrk="1" hangingPunct="1"/>
            <a:r>
              <a:rPr lang="en-US" sz="3200" b="1" dirty="0">
                <a:solidFill>
                  <a:srgbClr val="C00000"/>
                </a:solidFill>
              </a:rPr>
              <a:t>Structure of the Human Immunodeficiency Virus HIV is a Retrovirus</a:t>
            </a:r>
          </a:p>
        </p:txBody>
      </p:sp>
      <p:pic>
        <p:nvPicPr>
          <p:cNvPr id="35843" name="Picture 3" descr="E:\MEDIA\CH10\102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/>
          <a:lstStyle/>
          <a:p>
            <a:r>
              <a:rPr lang="sr-Cyrl-CS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cquired immunodeficiency syndrome, AIDS</a:t>
            </a:r>
            <a:br>
              <a:rPr lang="sr-Cyrl-CS" sz="3200"/>
            </a:br>
            <a:endParaRPr lang="sr-Latn-CS" sz="320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3016210"/>
          </a:xfrm>
        </p:spPr>
        <p:txBody>
          <a:bodyPr/>
          <a:lstStyle/>
          <a:p>
            <a:r>
              <a:rPr lang="en-US" dirty="0"/>
              <a:t>Acquired Immune Deficiency Syndrome (AIDS)</a:t>
            </a:r>
          </a:p>
          <a:p>
            <a:r>
              <a:rPr lang="en-US" dirty="0"/>
              <a:t>The most severe and terminal clinical manifestations of chronic infection with the human immunodeficiency virus (HIV)</a:t>
            </a:r>
          </a:p>
          <a:p>
            <a:r>
              <a:rPr lang="en-US" dirty="0"/>
              <a:t>HIV has a special tropism for immunocompetent cells</a:t>
            </a:r>
          </a:p>
          <a:p>
            <a:r>
              <a:rPr lang="en-US" dirty="0"/>
              <a:t>Dysfunction - gradual elimination of CD4+ T lymphocytes - is the main pathogenetic feature of this infection</a:t>
            </a:r>
            <a:endParaRPr lang="sr-Latn-C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0" algn="ctr">
              <a:lnSpc>
                <a:spcPct val="100000"/>
              </a:lnSpc>
            </a:pPr>
            <a:r>
              <a:rPr lang="en-US" sz="4000" spc="5" dirty="0"/>
              <a:t>Non-specific and specific</a:t>
            </a:r>
            <a:br>
              <a:rPr lang="en-US" sz="4000" spc="5" dirty="0"/>
            </a:br>
            <a:r>
              <a:rPr lang="en-US" sz="4000" spc="5" dirty="0"/>
              <a:t>protection of the organism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383540" y="2657983"/>
            <a:ext cx="3997325" cy="2742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Реакција је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b="1" spc="5" dirty="0">
                <a:solidFill>
                  <a:srgbClr val="E36C09"/>
                </a:solidFill>
                <a:latin typeface="Times New Roman"/>
                <a:cs typeface="Times New Roman"/>
              </a:rPr>
              <a:t>брза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20" dirty="0">
                <a:latin typeface="Times New Roman"/>
                <a:cs typeface="Times New Roman"/>
              </a:rPr>
              <a:t>Одговор</a:t>
            </a:r>
            <a:r>
              <a:rPr sz="2800" spc="-9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је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28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неспецифичан</a:t>
            </a:r>
            <a:endParaRPr sz="28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sz="2800" spc="-20" dirty="0">
                <a:latin typeface="Times New Roman"/>
                <a:cs typeface="Times New Roman"/>
              </a:rPr>
              <a:t>Одговор </a:t>
            </a:r>
            <a:r>
              <a:rPr sz="2800" spc="10" dirty="0">
                <a:latin typeface="Times New Roman"/>
                <a:cs typeface="Times New Roman"/>
              </a:rPr>
              <a:t>се </a:t>
            </a:r>
            <a:r>
              <a:rPr sz="2800" b="1" spc="-5" dirty="0">
                <a:solidFill>
                  <a:srgbClr val="E36C09"/>
                </a:solidFill>
                <a:latin typeface="Times New Roman"/>
                <a:cs typeface="Times New Roman"/>
              </a:rPr>
              <a:t>не</a:t>
            </a:r>
            <a:r>
              <a:rPr sz="2800" b="1" spc="-85" dirty="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sz="2800" b="1" spc="-15" dirty="0">
                <a:solidFill>
                  <a:srgbClr val="E36C09"/>
                </a:solidFill>
                <a:latin typeface="Times New Roman"/>
                <a:cs typeface="Times New Roman"/>
              </a:rPr>
              <a:t>појачава  </a:t>
            </a:r>
            <a:r>
              <a:rPr sz="2800" spc="-5" dirty="0">
                <a:latin typeface="Times New Roman"/>
                <a:cs typeface="Times New Roman"/>
              </a:rPr>
              <a:t>при </a:t>
            </a:r>
            <a:r>
              <a:rPr sz="2800" spc="-10" dirty="0">
                <a:latin typeface="Times New Roman"/>
                <a:cs typeface="Times New Roman"/>
              </a:rPr>
              <a:t>поновном </a:t>
            </a:r>
            <a:r>
              <a:rPr sz="2800" spc="-30" dirty="0">
                <a:latin typeface="Times New Roman"/>
                <a:cs typeface="Times New Roman"/>
              </a:rPr>
              <a:t>контакту  </a:t>
            </a:r>
            <a:r>
              <a:rPr sz="2800" spc="10" dirty="0">
                <a:latin typeface="Times New Roman"/>
                <a:cs typeface="Times New Roman"/>
              </a:rPr>
              <a:t>са</a:t>
            </a:r>
            <a:r>
              <a:rPr sz="2800" spc="-10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патогеном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1633473"/>
            <a:ext cx="7702550" cy="426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356100" algn="l"/>
              </a:tabLst>
            </a:pPr>
            <a:r>
              <a:rPr lang="en-US" sz="2800" dirty="0">
                <a:latin typeface="Times New Roman"/>
                <a:cs typeface="Times New Roman"/>
              </a:rPr>
              <a:t>Non-specific protection: </a:t>
            </a:r>
            <a:r>
              <a:rPr lang="sr-Latn-RS" sz="2800" dirty="0">
                <a:latin typeface="Times New Roman"/>
                <a:cs typeface="Times New Roman"/>
              </a:rPr>
              <a:t>             </a:t>
            </a:r>
            <a:r>
              <a:rPr lang="en-US" sz="2800" dirty="0">
                <a:latin typeface="Times New Roman"/>
                <a:cs typeface="Times New Roman"/>
              </a:rPr>
              <a:t>Specific protection </a:t>
            </a:r>
            <a:r>
              <a:rPr sz="2800" dirty="0">
                <a:latin typeface="Times New Roman"/>
                <a:cs typeface="Times New Roman"/>
              </a:rPr>
              <a:t>: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606164" y="2657983"/>
            <a:ext cx="7818119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20235" indent="-342900">
              <a:lnSpc>
                <a:spcPct val="100000"/>
              </a:lnSpc>
              <a:buFont typeface="Arial"/>
              <a:buChar char="•"/>
              <a:tabLst>
                <a:tab pos="4419600" algn="l"/>
                <a:tab pos="4420235" algn="l"/>
              </a:tabLst>
            </a:pPr>
            <a:r>
              <a:rPr lang="en-US" spc="-5" dirty="0"/>
              <a:t>The reaction is </a:t>
            </a:r>
            <a:r>
              <a:rPr lang="en-US" spc="-5" dirty="0">
                <a:solidFill>
                  <a:srgbClr val="E36C09"/>
                </a:solidFill>
              </a:rPr>
              <a:t>delayed</a:t>
            </a:r>
          </a:p>
          <a:p>
            <a:pPr marL="4420235" indent="-342900">
              <a:lnSpc>
                <a:spcPct val="100000"/>
              </a:lnSpc>
              <a:buFont typeface="Arial"/>
              <a:buChar char="•"/>
              <a:tabLst>
                <a:tab pos="4419600" algn="l"/>
                <a:tab pos="4420235" algn="l"/>
              </a:tabLst>
            </a:pPr>
            <a:r>
              <a:rPr lang="en-US" spc="-5" dirty="0"/>
              <a:t>The answer is</a:t>
            </a:r>
            <a:r>
              <a:rPr lang="sr-Latn-RS" spc="-5" dirty="0"/>
              <a:t> </a:t>
            </a:r>
            <a:r>
              <a:rPr lang="en-US" spc="-5" dirty="0">
                <a:solidFill>
                  <a:srgbClr val="E36C09"/>
                </a:solidFill>
              </a:rPr>
              <a:t>specific</a:t>
            </a:r>
          </a:p>
          <a:p>
            <a:pPr marL="4420235" indent="-342900">
              <a:lnSpc>
                <a:spcPct val="100000"/>
              </a:lnSpc>
              <a:buFont typeface="Arial"/>
              <a:buChar char="•"/>
              <a:tabLst>
                <a:tab pos="4419600" algn="l"/>
                <a:tab pos="4420235" algn="l"/>
              </a:tabLst>
            </a:pPr>
            <a:r>
              <a:rPr lang="en-US" spc="-5" dirty="0"/>
              <a:t>The response is amplified upon re-contact with the pathogen</a:t>
            </a:r>
            <a:endParaRPr spc="-25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C8E231-4396-4E88-94AE-21F7F283C3D1}"/>
              </a:ext>
            </a:extLst>
          </p:cNvPr>
          <p:cNvSpPr/>
          <p:nvPr/>
        </p:nvSpPr>
        <p:spPr>
          <a:xfrm>
            <a:off x="287972" y="2310256"/>
            <a:ext cx="4188460" cy="343801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reaction is </a:t>
            </a:r>
            <a:r>
              <a:rPr lang="en-US" sz="2800" dirty="0">
                <a:solidFill>
                  <a:srgbClr val="E36C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response is </a:t>
            </a:r>
            <a:r>
              <a:rPr lang="en-US" sz="2800" dirty="0">
                <a:solidFill>
                  <a:srgbClr val="E36C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non-specific, </a:t>
            </a:r>
            <a:endParaRPr lang="sr-Latn-RS" sz="2800" dirty="0">
              <a:solidFill>
                <a:srgbClr val="E36C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response is not enhanced upon re-contact with the pathogen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066800"/>
            <a:ext cx="8153400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623417" y="219583"/>
            <a:ext cx="7897164" cy="984885"/>
          </a:xfrm>
        </p:spPr>
        <p:txBody>
          <a:bodyPr/>
          <a:lstStyle/>
          <a:p>
            <a:r>
              <a:rPr lang="en-US" sz="3200" dirty="0"/>
              <a:t>HIV infection - Human immunodeficiency virus infection</a:t>
            </a:r>
            <a:endParaRPr lang="sr-Latn-CS" sz="3200" dirty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662940" y="2657983"/>
            <a:ext cx="7818119" cy="2154436"/>
          </a:xfrm>
        </p:spPr>
        <p:txBody>
          <a:bodyPr/>
          <a:lstStyle/>
          <a:p>
            <a:r>
              <a:rPr lang="en-US" dirty="0"/>
              <a:t>Characteristics: chronic infection</a:t>
            </a:r>
          </a:p>
          <a:p>
            <a:r>
              <a:rPr lang="en-US" dirty="0"/>
              <a:t>After more than 10 years, most of them develop severe immunodeficiency - the terminal clinical stage of the disease, which is called acquired immunodeficiency syndrome (AIDS or AIDS</a:t>
            </a:r>
            <a:r>
              <a:rPr lang="sr-Cyrl-CS" dirty="0"/>
              <a:t>)</a:t>
            </a:r>
            <a:endParaRPr lang="sr-Latn-CS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cquired immunodeficiency syndrome, AIDS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62940" y="2657983"/>
            <a:ext cx="7818119" cy="3016210"/>
          </a:xfrm>
        </p:spPr>
        <p:txBody>
          <a:bodyPr/>
          <a:lstStyle/>
          <a:p>
            <a:r>
              <a:rPr lang="en-US" dirty="0"/>
              <a:t>acquired immunodeficiency syndrome</a:t>
            </a:r>
          </a:p>
          <a:p>
            <a:r>
              <a:rPr lang="en-US" dirty="0"/>
              <a:t>A retrovirus</a:t>
            </a:r>
          </a:p>
          <a:p>
            <a:r>
              <a:rPr lang="en-US" dirty="0"/>
              <a:t>Target cells</a:t>
            </a:r>
          </a:p>
          <a:p>
            <a:r>
              <a:rPr lang="en-US" dirty="0"/>
              <a:t>A decrease in the number of cells over time</a:t>
            </a:r>
          </a:p>
          <a:p>
            <a:r>
              <a:rPr lang="en-US" dirty="0"/>
              <a:t>Loss of number and function of TH cells</a:t>
            </a:r>
          </a:p>
          <a:p>
            <a:r>
              <a:rPr lang="en-US" dirty="0"/>
              <a:t>Tumors</a:t>
            </a:r>
          </a:p>
          <a:p>
            <a:r>
              <a:rPr lang="en-US" dirty="0"/>
              <a:t>Opportunistic infections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61774"/>
          </a:xfrm>
        </p:spPr>
        <p:txBody>
          <a:bodyPr/>
          <a:lstStyle/>
          <a:p>
            <a:r>
              <a:rPr lang="en-US" sz="2800" b="1" dirty="0">
                <a:latin typeface="Comic Sans MS" pitchFamily="66" charset="0"/>
                <a:cs typeface="Times New Roman" pitchFamily="18" charset="0"/>
              </a:rPr>
              <a:t>Declining number of CD4+T lymphocytes and emergence of opportunistic infections</a:t>
            </a:r>
            <a:endParaRPr lang="en-US" sz="28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 rot="10800000" flipV="1">
            <a:off x="914400" y="1066800"/>
            <a:ext cx="1196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CC"/>
                </a:solidFill>
              </a:rPr>
              <a:t>800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 rot="-5370739">
            <a:off x="-831056" y="3315494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CD4+ lymphocytics</a:t>
            </a:r>
          </a:p>
        </p:txBody>
      </p:sp>
      <p:sp>
        <p:nvSpPr>
          <p:cNvPr id="248837" name="Rectangle 5"/>
          <p:cNvSpPr>
            <a:spLocks noChangeArrowheads="1"/>
          </p:cNvSpPr>
          <p:nvPr/>
        </p:nvSpPr>
        <p:spPr bwMode="auto">
          <a:xfrm>
            <a:off x="1143000" y="1143000"/>
            <a:ext cx="7750175" cy="46132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r-Latn-CS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 rot="10800000" flipV="1">
            <a:off x="914400" y="2047875"/>
            <a:ext cx="1441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CC"/>
                </a:solidFill>
              </a:rPr>
              <a:t>600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 rot="10800000" flipV="1">
            <a:off x="915988" y="3179763"/>
            <a:ext cx="1443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CC"/>
                </a:solidFill>
              </a:rPr>
              <a:t>400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 rot="10800000" flipV="1">
            <a:off x="912813" y="4305300"/>
            <a:ext cx="1000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CC"/>
                </a:solidFill>
              </a:rPr>
              <a:t>200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 rot="10800000" flipV="1">
            <a:off x="915988" y="5432425"/>
            <a:ext cx="7762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CC"/>
                </a:solidFill>
              </a:rPr>
              <a:t>    0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V="1">
            <a:off x="5032375" y="2459038"/>
            <a:ext cx="204788" cy="4095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 flipV="1">
            <a:off x="5961063" y="3225800"/>
            <a:ext cx="204787" cy="407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 flipV="1">
            <a:off x="6659563" y="3822700"/>
            <a:ext cx="204787" cy="4095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 flipV="1">
            <a:off x="7283450" y="4406900"/>
            <a:ext cx="206375" cy="4095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 flipV="1">
            <a:off x="7978775" y="4932363"/>
            <a:ext cx="206375" cy="411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5494338" y="1700213"/>
            <a:ext cx="36496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FFCC"/>
                </a:solidFill>
              </a:rPr>
              <a:t>Skin infections, herpes simplege / herpes zoster, bacterial pneumonia, sinusitis</a:t>
            </a:r>
            <a:endParaRPr lang="en-US" sz="2000" b="1" dirty="0">
              <a:solidFill>
                <a:srgbClr val="FFFFCC"/>
              </a:solidFill>
            </a:endParaRP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6300788" y="3068638"/>
            <a:ext cx="20939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FFCC"/>
                </a:solidFill>
              </a:rPr>
              <a:t>Ka</a:t>
            </a:r>
            <a:r>
              <a:rPr lang="sr-Latn-RS" b="1" dirty="0">
                <a:solidFill>
                  <a:srgbClr val="FFFFCC"/>
                </a:solidFill>
              </a:rPr>
              <a:t>p</a:t>
            </a:r>
            <a:r>
              <a:rPr lang="en-US" b="1" dirty="0" err="1">
                <a:solidFill>
                  <a:srgbClr val="FFFFCC"/>
                </a:solidFill>
              </a:rPr>
              <a:t>oshi</a:t>
            </a:r>
            <a:r>
              <a:rPr lang="en-US" b="1" dirty="0">
                <a:solidFill>
                  <a:srgbClr val="FFFFCC"/>
                </a:solidFill>
              </a:rPr>
              <a:t> sarcoma, </a:t>
            </a:r>
            <a:r>
              <a:rPr lang="en-US" b="1" dirty="0" err="1">
                <a:solidFill>
                  <a:srgbClr val="FFFFCC"/>
                </a:solidFill>
              </a:rPr>
              <a:t>Lymphomy</a:t>
            </a:r>
            <a:endParaRPr lang="en-US" b="1" dirty="0">
              <a:solidFill>
                <a:srgbClr val="FFFFCC"/>
              </a:solidFill>
            </a:endParaRP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6858000" y="3810000"/>
            <a:ext cx="1981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FFCC"/>
                </a:solidFill>
              </a:rPr>
              <a:t>Tuberculosis</a:t>
            </a:r>
            <a:endParaRPr lang="en-US" b="1" dirty="0">
              <a:solidFill>
                <a:srgbClr val="FFFFCC"/>
              </a:solidFill>
            </a:endParaRPr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5410200" y="4724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FFCC"/>
                </a:solidFill>
              </a:rPr>
              <a:t>toxoplasmosis</a:t>
            </a:r>
            <a:endParaRPr lang="en-US" b="1" dirty="0">
              <a:solidFill>
                <a:srgbClr val="FFFFCC"/>
              </a:solidFill>
            </a:endParaRPr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5334000" y="5334000"/>
            <a:ext cx="3182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FFCC"/>
                </a:solidFill>
              </a:rPr>
              <a:t>With the lymph, CMV infection</a:t>
            </a:r>
          </a:p>
        </p:txBody>
      </p:sp>
      <p:sp>
        <p:nvSpPr>
          <p:cNvPr id="34836" name="Text Box 20"/>
          <p:cNvSpPr txBox="1">
            <a:spLocks noChangeArrowheads="1"/>
          </p:cNvSpPr>
          <p:nvPr/>
        </p:nvSpPr>
        <p:spPr bwMode="auto">
          <a:xfrm>
            <a:off x="2001838" y="6042025"/>
            <a:ext cx="621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CC"/>
                </a:solidFill>
              </a:rPr>
              <a:t>Meseci          godine</a:t>
            </a:r>
          </a:p>
        </p:txBody>
      </p:sp>
      <p:sp>
        <p:nvSpPr>
          <p:cNvPr id="34837" name="Line 21"/>
          <p:cNvSpPr>
            <a:spLocks noChangeShapeType="1"/>
          </p:cNvSpPr>
          <p:nvPr/>
        </p:nvSpPr>
        <p:spPr bwMode="auto">
          <a:xfrm>
            <a:off x="1690688" y="4591050"/>
            <a:ext cx="7142162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34838" name="Line 22"/>
          <p:cNvSpPr>
            <a:spLocks noChangeShapeType="1"/>
          </p:cNvSpPr>
          <p:nvPr/>
        </p:nvSpPr>
        <p:spPr bwMode="auto">
          <a:xfrm>
            <a:off x="1690688" y="2286000"/>
            <a:ext cx="7142162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>
            <a:off x="1690688" y="3395663"/>
            <a:ext cx="7142162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 flipH="1">
            <a:off x="3476625" y="5700713"/>
            <a:ext cx="155575" cy="255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34841" name="Line 25"/>
          <p:cNvSpPr>
            <a:spLocks noChangeShapeType="1"/>
          </p:cNvSpPr>
          <p:nvPr/>
        </p:nvSpPr>
        <p:spPr bwMode="auto">
          <a:xfrm flipH="1">
            <a:off x="3632200" y="5700713"/>
            <a:ext cx="155575" cy="255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34842" name="Freeform 26"/>
          <p:cNvSpPr>
            <a:spLocks/>
          </p:cNvSpPr>
          <p:nvPr/>
        </p:nvSpPr>
        <p:spPr bwMode="auto">
          <a:xfrm>
            <a:off x="1693863" y="1143000"/>
            <a:ext cx="7065962" cy="4597400"/>
          </a:xfrm>
          <a:custGeom>
            <a:avLst/>
            <a:gdLst>
              <a:gd name="T0" fmla="*/ 0 w 4368"/>
              <a:gd name="T1" fmla="*/ 2147483647 h 2152"/>
              <a:gd name="T2" fmla="*/ 2147483647 w 4368"/>
              <a:gd name="T3" fmla="*/ 2147483647 h 2152"/>
              <a:gd name="T4" fmla="*/ 2147483647 w 4368"/>
              <a:gd name="T5" fmla="*/ 2147483647 h 2152"/>
              <a:gd name="T6" fmla="*/ 2147483647 w 4368"/>
              <a:gd name="T7" fmla="*/ 2147483647 h 2152"/>
              <a:gd name="T8" fmla="*/ 0 60000 65536"/>
              <a:gd name="T9" fmla="*/ 0 60000 65536"/>
              <a:gd name="T10" fmla="*/ 0 60000 65536"/>
              <a:gd name="T11" fmla="*/ 0 60000 65536"/>
              <a:gd name="T12" fmla="*/ 0 w 4368"/>
              <a:gd name="T13" fmla="*/ 0 h 2152"/>
              <a:gd name="T14" fmla="*/ 4368 w 4368"/>
              <a:gd name="T15" fmla="*/ 2152 h 2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68" h="2152">
                <a:moveTo>
                  <a:pt x="0" y="40"/>
                </a:moveTo>
                <a:cubicBezTo>
                  <a:pt x="56" y="532"/>
                  <a:pt x="112" y="1024"/>
                  <a:pt x="288" y="1048"/>
                </a:cubicBezTo>
                <a:cubicBezTo>
                  <a:pt x="464" y="1072"/>
                  <a:pt x="376" y="0"/>
                  <a:pt x="1056" y="184"/>
                </a:cubicBezTo>
                <a:cubicBezTo>
                  <a:pt x="1736" y="368"/>
                  <a:pt x="3052" y="1260"/>
                  <a:pt x="4368" y="2152"/>
                </a:cubicBezTo>
              </a:path>
            </a:pathLst>
          </a:custGeom>
          <a:noFill/>
          <a:ln w="76200" cmpd="sng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2286000" y="1905000"/>
            <a:ext cx="25606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FFCC"/>
                </a:solidFill>
              </a:rPr>
              <a:t>Lymfadenoppathy</a:t>
            </a:r>
            <a:br>
              <a:rPr lang="en-US" sz="2000" b="1">
                <a:solidFill>
                  <a:srgbClr val="FFFFCC"/>
                </a:solidFill>
              </a:rPr>
            </a:br>
            <a:r>
              <a:rPr lang="en-US" sz="2000" b="1">
                <a:solidFill>
                  <a:srgbClr val="FFFFCC"/>
                </a:solidFill>
              </a:rPr>
              <a:t>Plateletopenia</a:t>
            </a:r>
            <a:endParaRPr lang="en-US" sz="2000" b="1" dirty="0">
              <a:solidFill>
                <a:srgbClr val="FFFFCC"/>
              </a:solidFill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417" y="219583"/>
            <a:ext cx="7897164" cy="952056"/>
          </a:xfrm>
          <a:prstGeom prst="rect">
            <a:avLst/>
          </a:prstGeom>
        </p:spPr>
        <p:txBody>
          <a:bodyPr vert="horz" wrap="square" lIns="0" tIns="272288" rIns="0" bIns="0" rtlCol="0">
            <a:spAutoFit/>
          </a:bodyPr>
          <a:lstStyle/>
          <a:p>
            <a:pPr marL="1637030">
              <a:lnSpc>
                <a:spcPct val="100000"/>
              </a:lnSpc>
            </a:pPr>
            <a:r>
              <a:rPr lang="en-US" spc="5" dirty="0"/>
              <a:t>Lecture content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1441"/>
            <a:ext cx="7390130" cy="4334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386080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spc="-15" dirty="0">
                <a:latin typeface="Times New Roman"/>
                <a:cs typeface="Times New Roman"/>
              </a:rPr>
              <a:t>Characteristics of non-specific and specific protection of the organism</a:t>
            </a:r>
          </a:p>
          <a:p>
            <a:pPr marL="355600" marR="386080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spc="-15" dirty="0">
                <a:latin typeface="Times New Roman"/>
                <a:cs typeface="Times New Roman"/>
              </a:rPr>
              <a:t>Elements of non-specific protection: anatomical barriers, circulating effector cells, circulating effector proteins, cytokines, inflammatory reaction</a:t>
            </a:r>
          </a:p>
          <a:p>
            <a:pPr marL="355600" marR="386080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spc="-15" dirty="0">
                <a:latin typeface="Times New Roman"/>
                <a:cs typeface="Times New Roman"/>
              </a:rPr>
              <a:t>Disorders of non-specific protection: disorders of phagocyte function and disorders of the complement system</a:t>
            </a:r>
          </a:p>
          <a:p>
            <a:pPr marL="355600" marR="386080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spc="-15" dirty="0">
                <a:latin typeface="Times New Roman"/>
                <a:cs typeface="Times New Roman"/>
              </a:rPr>
              <a:t>Elements of specific protection: humoral and</a:t>
            </a:r>
          </a:p>
          <a:p>
            <a:pPr marL="355600" marR="386080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spc="-15" dirty="0">
                <a:latin typeface="Times New Roman"/>
                <a:cs typeface="Times New Roman"/>
              </a:rPr>
              <a:t>cellular immune response</a:t>
            </a:r>
          </a:p>
          <a:p>
            <a:pPr marL="355600" marR="386080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700" spc="-15" dirty="0">
                <a:latin typeface="Times New Roman"/>
                <a:cs typeface="Times New Roman"/>
              </a:rPr>
              <a:t>Disorders of specific protection: immunodeficiencies (primary and secondary)</a:t>
            </a:r>
            <a:endParaRPr sz="27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228600"/>
            <a:ext cx="8686800" cy="64008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</TotalTime>
  <Words>2757</Words>
  <Application>Microsoft Office PowerPoint</Application>
  <PresentationFormat>On-screen Show (4:3)</PresentationFormat>
  <Paragraphs>522</Paragraphs>
  <Slides>84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91" baseType="lpstr">
      <vt:lpstr>Arial</vt:lpstr>
      <vt:lpstr>Calibri</vt:lpstr>
      <vt:lpstr>Comic Sans MS</vt:lpstr>
      <vt:lpstr>Symbol</vt:lpstr>
      <vt:lpstr>Times New Roman</vt:lpstr>
      <vt:lpstr>YUSlateM</vt:lpstr>
      <vt:lpstr>Office Theme</vt:lpstr>
      <vt:lpstr>PowerPoint Presentation</vt:lpstr>
      <vt:lpstr>Learning objectives</vt:lpstr>
      <vt:lpstr>Lecture content</vt:lpstr>
      <vt:lpstr>Penetration of pathogens through the skin</vt:lpstr>
      <vt:lpstr>Anatomical barriers (mucous membranes)</vt:lpstr>
      <vt:lpstr>Anatomical barriers</vt:lpstr>
      <vt:lpstr>Cells of the immune system</vt:lpstr>
      <vt:lpstr>Non-specific and specific protection of the organism</vt:lpstr>
      <vt:lpstr>PowerPoint Presentation</vt:lpstr>
      <vt:lpstr>PowerPoint Presentation</vt:lpstr>
      <vt:lpstr>Non-specific and specific protection of the organism</vt:lpstr>
      <vt:lpstr>Non-specific protection of the body</vt:lpstr>
      <vt:lpstr>Non-specific protection of the organism</vt:lpstr>
      <vt:lpstr>Circulating effector cells</vt:lpstr>
      <vt:lpstr>Cells of nonspecific immunity</vt:lpstr>
      <vt:lpstr>Neutrophil ultrastructure</vt:lpstr>
      <vt:lpstr>Elimination of pathogenic agent</vt:lpstr>
      <vt:lpstr> Functions of cells of the immune system</vt:lpstr>
      <vt:lpstr>Phagocytosis</vt:lpstr>
      <vt:lpstr> Phagocytosis</vt:lpstr>
      <vt:lpstr>Phagocytosis </vt:lpstr>
      <vt:lpstr>Phagocytosis</vt:lpstr>
      <vt:lpstr>Phases of phagocytosis</vt:lpstr>
      <vt:lpstr>Opsonization accelerated phagocytosis</vt:lpstr>
      <vt:lpstr>PowerPoint Presentation</vt:lpstr>
      <vt:lpstr>Circulating effector proteins</vt:lpstr>
      <vt:lpstr>C-reactive protein</vt:lpstr>
      <vt:lpstr>Cytokines</vt:lpstr>
      <vt:lpstr>PowerPoint Presentation</vt:lpstr>
      <vt:lpstr>Cytokines</vt:lpstr>
      <vt:lpstr>Interferon alpha and beta</vt:lpstr>
      <vt:lpstr>PowerPoint Presentation</vt:lpstr>
      <vt:lpstr>PowerPoint Presentation</vt:lpstr>
      <vt:lpstr>Non-specid protection disorders</vt:lpstr>
      <vt:lpstr>Non-specid protection disorders</vt:lpstr>
      <vt:lpstr>Fagocit function disorders</vt:lpstr>
      <vt:lpstr>Qualitative disorders
fagocites functions</vt:lpstr>
      <vt:lpstr>Leukocyte athesia disorders Leukocyte adhesion deficiency (LAD)</vt:lpstr>
      <vt:lpstr>Leukocyte athesia disorders Leukocyte adhesion deficiency (LAD) </vt:lpstr>
      <vt:lpstr>Chronic granulomatous disease</vt:lpstr>
      <vt:lpstr>Chediak-Higashi syndrome</vt:lpstr>
      <vt:lpstr>Chediak-Higashi syndrome</vt:lpstr>
      <vt:lpstr>Complement function disorders</vt:lpstr>
      <vt:lpstr>System deficits
complementary</vt:lpstr>
      <vt:lpstr>Congenital system deficits
complementary</vt:lpstr>
      <vt:lpstr>Regulatory deficits
complement system components</vt:lpstr>
      <vt:lpstr>Specific protection of the organism (specific immunity)</vt:lpstr>
      <vt:lpstr>Specific protection of the body</vt:lpstr>
      <vt:lpstr>PowerPoint Presentation</vt:lpstr>
      <vt:lpstr>Specific protection of the body</vt:lpstr>
      <vt:lpstr>Cell-specific immunity,  the existence of receptors</vt:lpstr>
      <vt:lpstr>PowerPoint Presentation</vt:lpstr>
      <vt:lpstr>Variety and specificity</vt:lpstr>
      <vt:lpstr>Antigenic specificity</vt:lpstr>
      <vt:lpstr>Immunological memory</vt:lpstr>
      <vt:lpstr>The flow of immune response</vt:lpstr>
      <vt:lpstr>PowerPoint Presentation</vt:lpstr>
      <vt:lpstr>DISORDERS SPECIFIC
PROTECTION OF THE ORGANISM</vt:lpstr>
      <vt:lpstr>Immunodeficiencies</vt:lpstr>
      <vt:lpstr>Immunodeficiencies</vt:lpstr>
      <vt:lpstr>Immunodeficiencies</vt:lpstr>
      <vt:lpstr>Division</vt:lpstr>
      <vt:lpstr>Primary immunodeficiencies</vt:lpstr>
      <vt:lpstr>Primary immunodeficiency</vt:lpstr>
      <vt:lpstr>PowerPoint Presentation</vt:lpstr>
      <vt:lpstr>Primary immunodeficiency</vt:lpstr>
      <vt:lpstr>PowerPoint Presentation</vt:lpstr>
      <vt:lpstr>CD40L function in immune response</vt:lpstr>
      <vt:lpstr>Primary immunodeficiency</vt:lpstr>
      <vt:lpstr>PowerPoint Presentation</vt:lpstr>
      <vt:lpstr>PowerPoint Presentation</vt:lpstr>
      <vt:lpstr>Immunodeficiency Therapy</vt:lpstr>
      <vt:lpstr>Primary disruptions
humorous immunity</vt:lpstr>
      <vt:lpstr>Primary T cell
immunodeficiency</vt:lpstr>
      <vt:lpstr>Combined disorders
humorous and cellular immunity</vt:lpstr>
      <vt:lpstr>Secondary immunodeficiency</vt:lpstr>
      <vt:lpstr>AIDS</vt:lpstr>
      <vt:lpstr>Structure of the Human Immunodeficiency Virus HIV is a Retrovirus</vt:lpstr>
      <vt:lpstr>Аcquired immunodeficiency syndrome, AIDS </vt:lpstr>
      <vt:lpstr>PowerPoint Presentation</vt:lpstr>
      <vt:lpstr>HIV infection - Human immunodeficiency virus infection</vt:lpstr>
      <vt:lpstr>Аcquired immunodeficiency syndrome, AIDS</vt:lpstr>
      <vt:lpstr>Declining number of CD4+T lymphocytes and emergence of opportunistic infections</vt:lpstr>
      <vt:lpstr>Lecture content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Неспецифична и специфична заштита организма</dc:title>
  <dc:creator>Simonovic</dc:creator>
  <cp:lastModifiedBy>Jelena Đordjević</cp:lastModifiedBy>
  <cp:revision>43</cp:revision>
  <dcterms:created xsi:type="dcterms:W3CDTF">2017-01-28T02:27:16Z</dcterms:created>
  <dcterms:modified xsi:type="dcterms:W3CDTF">2023-09-01T11:38:00Z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2010-11-02T00:00:00Z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2017-01-28T00:00:00Z</vt:filetime>
  </property>
</Properties>
</file>